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25"/>
  </p:notesMasterIdLst>
  <p:sldIdLst>
    <p:sldId id="305" r:id="rId6"/>
    <p:sldId id="257" r:id="rId7"/>
    <p:sldId id="304" r:id="rId8"/>
    <p:sldId id="266" r:id="rId9"/>
    <p:sldId id="267" r:id="rId10"/>
    <p:sldId id="268" r:id="rId11"/>
    <p:sldId id="272" r:id="rId12"/>
    <p:sldId id="265" r:id="rId13"/>
    <p:sldId id="259" r:id="rId14"/>
    <p:sldId id="270" r:id="rId15"/>
    <p:sldId id="260" r:id="rId16"/>
    <p:sldId id="302" r:id="rId17"/>
    <p:sldId id="261" r:id="rId18"/>
    <p:sldId id="300" r:id="rId19"/>
    <p:sldId id="263" r:id="rId20"/>
    <p:sldId id="258" r:id="rId21"/>
    <p:sldId id="264" r:id="rId22"/>
    <p:sldId id="306"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A6A4D-F042-40D2-BB20-FF44121D8D56}" v="9" dt="2023-07-13T11:14:58.474"/>
    <p1510:client id="{1E6BF694-FEBD-43EA-9727-BD76121D6205}" v="19" dt="2023-07-13T14:39:15.304"/>
    <p1510:client id="{50F92D63-4BEC-4484-B47C-A2F25332734A}" v="9" dt="2023-05-25T14:51:19.629"/>
    <p1510:client id="{99E0870E-BEE6-4283-96C8-1880C1E9661A}" v="15" dt="2023-05-22T09:12:43.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C285B-A9C3-46D3-9FDA-FBD4A52DAB9F}" type="datetimeFigureOut">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14B33-4239-4929-8295-36D073DBA43C}" type="slidenum">
              <a:t>‹#›</a:t>
            </a:fld>
            <a:endParaRPr lang="en-US"/>
          </a:p>
        </p:txBody>
      </p:sp>
    </p:spTree>
    <p:extLst>
      <p:ext uri="{BB962C8B-B14F-4D97-AF65-F5344CB8AC3E}">
        <p14:creationId xmlns:p14="http://schemas.microsoft.com/office/powerpoint/2010/main" val="42303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ournal.aldinhe.ac.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DE879-3A0E-8143-BEDA-9B4677027FB0}" type="slidenum">
              <a:rPr lang="en-US" smtClean="0"/>
              <a:t>1</a:t>
            </a:fld>
            <a:endParaRPr lang="en-US"/>
          </a:p>
        </p:txBody>
      </p:sp>
    </p:spTree>
    <p:extLst>
      <p:ext uri="{BB962C8B-B14F-4D97-AF65-F5344CB8AC3E}">
        <p14:creationId xmlns:p14="http://schemas.microsoft.com/office/powerpoint/2010/main" val="273506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Ina</a:t>
            </a:r>
            <a:endParaRPr lang="en-GB"/>
          </a:p>
          <a:p>
            <a:r>
              <a:rPr lang="en-GB"/>
              <a:t>This example illustrates how these students were already thinking about their future, and how they could achieve their final goal of graduating, by attending classes, going to the library, submitting assignments, all the while recognising the balance between studying, working and their social life. The cards associated with the question marks also focus on the future, stating things such as: 'Move to the next year' and 'Congratulations, you've reached dissertation'.</a:t>
            </a:r>
          </a:p>
          <a:p>
            <a:r>
              <a:rPr lang="en-GB">
                <a:cs typeface="Calibri" panose="020F0502020204030204"/>
              </a:rPr>
              <a:t>This board game was produced by two Nigerian female students and an Indian female student.</a:t>
            </a:r>
          </a:p>
        </p:txBody>
      </p:sp>
      <p:sp>
        <p:nvSpPr>
          <p:cNvPr id="4" name="Slide Number Placeholder 3"/>
          <p:cNvSpPr>
            <a:spLocks noGrp="1"/>
          </p:cNvSpPr>
          <p:nvPr>
            <p:ph type="sldNum" sz="quarter" idx="5"/>
          </p:nvPr>
        </p:nvSpPr>
        <p:spPr/>
        <p:txBody>
          <a:bodyPr/>
          <a:lstStyle/>
          <a:p>
            <a:fld id="{6D014B33-4239-4929-8295-36D073DBA43C}" type="slidenum">
              <a:rPr lang="en-GB" smtClean="0"/>
              <a:t>10</a:t>
            </a:fld>
            <a:endParaRPr lang="en-GB"/>
          </a:p>
        </p:txBody>
      </p:sp>
    </p:spTree>
    <p:extLst>
      <p:ext uri="{BB962C8B-B14F-4D97-AF65-F5344CB8AC3E}">
        <p14:creationId xmlns:p14="http://schemas.microsoft.com/office/powerpoint/2010/main" val="228511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Sara</a:t>
            </a:r>
            <a:endParaRPr lang="en-GB"/>
          </a:p>
          <a:p>
            <a:r>
              <a:rPr lang="en-GB"/>
              <a:t>Student quote illustrates how they see themselves within the topic</a:t>
            </a:r>
            <a:endParaRPr lang="en-GB">
              <a:cs typeface="Calibri"/>
            </a:endParaRPr>
          </a:p>
          <a:p>
            <a:r>
              <a:rPr lang="en-GB"/>
              <a:t>Diversity/experiential learning – multi-cultural team</a:t>
            </a:r>
            <a:endParaRPr lang="en-GB">
              <a:cs typeface="Calibri"/>
            </a:endParaRPr>
          </a:p>
          <a:p>
            <a:r>
              <a:rPr lang="en-GB"/>
              <a:t>‘Other’ – challenges in team work and highlights individuality in the team </a:t>
            </a:r>
          </a:p>
          <a:p>
            <a:endParaRPr lang="en-GB">
              <a:cs typeface="Calibri"/>
            </a:endParaRPr>
          </a:p>
          <a:p>
            <a:r>
              <a:rPr lang="en-GB">
                <a:cs typeface="Calibri"/>
              </a:rPr>
              <a:t>Starting to move beyond more conventional ideas of creativity </a:t>
            </a:r>
            <a:r>
              <a:rPr lang="en-GB" err="1">
                <a:cs typeface="Calibri"/>
              </a:rPr>
              <a:t>ie</a:t>
            </a:r>
            <a:r>
              <a:rPr lang="en-GB">
                <a:cs typeface="Calibri"/>
              </a:rPr>
              <a:t> 'the world of the arts' towards creativity in thinking and approaches, in this case to benefits and challenges of working in a multi-cultural team whilst recognising the individuality within</a:t>
            </a:r>
          </a:p>
          <a:p>
            <a:endParaRPr lang="en-GB">
              <a:cs typeface="Calibri"/>
            </a:endParaRPr>
          </a:p>
        </p:txBody>
      </p:sp>
      <p:sp>
        <p:nvSpPr>
          <p:cNvPr id="4" name="Slide Number Placeholder 3"/>
          <p:cNvSpPr>
            <a:spLocks noGrp="1"/>
          </p:cNvSpPr>
          <p:nvPr>
            <p:ph type="sldNum" sz="quarter" idx="5"/>
          </p:nvPr>
        </p:nvSpPr>
        <p:spPr/>
        <p:txBody>
          <a:bodyPr/>
          <a:lstStyle/>
          <a:p>
            <a:fld id="{6D014B33-4239-4929-8295-36D073DBA43C}" type="slidenum">
              <a:rPr lang="en-GB" smtClean="0"/>
              <a:t>11</a:t>
            </a:fld>
            <a:endParaRPr lang="en-GB"/>
          </a:p>
        </p:txBody>
      </p:sp>
    </p:spTree>
    <p:extLst>
      <p:ext uri="{BB962C8B-B14F-4D97-AF65-F5344CB8AC3E}">
        <p14:creationId xmlns:p14="http://schemas.microsoft.com/office/powerpoint/2010/main" val="1019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Sara</a:t>
            </a:r>
            <a:endParaRPr lang="en-GB"/>
          </a:p>
          <a:p>
            <a:r>
              <a:rPr lang="en-GB" err="1">
                <a:cs typeface="Calibri"/>
              </a:rPr>
              <a:t>Uniopoly</a:t>
            </a:r>
            <a:r>
              <a:rPr lang="en-GB">
                <a:cs typeface="Calibri"/>
              </a:rPr>
              <a:t>, clearly a derivative of Monopoly with a variety of locations around the board reflecting aspects of Student Life with Student Loan replacing Go, the Free inter-campus bus service replacing free parking and Head of Department replacing Jail.</a:t>
            </a:r>
            <a:endParaRPr lang="en-GB"/>
          </a:p>
          <a:p>
            <a:r>
              <a:rPr lang="en-GB">
                <a:cs typeface="Calibri"/>
              </a:rPr>
              <a:t>More granular detail of their experience lies within the Incentives and Consequences cards. </a:t>
            </a:r>
            <a:endParaRPr lang="en-GB"/>
          </a:p>
          <a:p>
            <a:endParaRPr lang="en-US"/>
          </a:p>
          <a:p>
            <a:r>
              <a:rPr lang="en-US"/>
              <a:t>Incentives:</a:t>
            </a:r>
            <a:endParaRPr lang="en-GB">
              <a:cs typeface="Calibri"/>
            </a:endParaRPr>
          </a:p>
          <a:p>
            <a:r>
              <a:rPr lang="en-US"/>
              <a:t>You have received a bursary from the university! </a:t>
            </a:r>
            <a:r>
              <a:rPr lang="en-US" b="1"/>
              <a:t>Collect £300</a:t>
            </a:r>
            <a:r>
              <a:rPr lang="en-US"/>
              <a:t> </a:t>
            </a:r>
            <a:endParaRPr lang="en-GB"/>
          </a:p>
          <a:p>
            <a:r>
              <a:rPr lang="en-US"/>
              <a:t>You've been sent money for your birthday! </a:t>
            </a:r>
            <a:r>
              <a:rPr lang="en-US" b="1"/>
              <a:t>Collect £20</a:t>
            </a:r>
            <a:r>
              <a:rPr lang="en-US"/>
              <a:t> </a:t>
            </a:r>
            <a:endParaRPr lang="en-GB"/>
          </a:p>
          <a:p>
            <a:r>
              <a:rPr lang="en-US"/>
              <a:t>You have leftover Thai Food for tomorrow!  </a:t>
            </a:r>
            <a:r>
              <a:rPr lang="en-US" b="1"/>
              <a:t>Food Shop Exemption Card</a:t>
            </a:r>
            <a:r>
              <a:rPr lang="en-US"/>
              <a:t> </a:t>
            </a:r>
            <a:endParaRPr lang="en-GB"/>
          </a:p>
          <a:p>
            <a:r>
              <a:rPr lang="en-US"/>
              <a:t>The university has held a freshers' fair and you have received discounts and freebies! </a:t>
            </a:r>
            <a:r>
              <a:rPr lang="en-US" b="1"/>
              <a:t>Collect your student loan</a:t>
            </a:r>
            <a:r>
              <a:rPr lang="en-US"/>
              <a:t> </a:t>
            </a:r>
            <a:endParaRPr lang="en-GB"/>
          </a:p>
          <a:p>
            <a:r>
              <a:rPr lang="en-US"/>
              <a:t> </a:t>
            </a:r>
            <a:endParaRPr lang="en-GB"/>
          </a:p>
          <a:p>
            <a:r>
              <a:rPr lang="en-US"/>
              <a:t>Consequences:</a:t>
            </a:r>
            <a:endParaRPr lang="en-GB"/>
          </a:p>
          <a:p>
            <a:r>
              <a:rPr lang="en-US"/>
              <a:t>Rent is due! </a:t>
            </a:r>
            <a:r>
              <a:rPr lang="en-US" b="1"/>
              <a:t>Pay £150</a:t>
            </a:r>
            <a:r>
              <a:rPr lang="en-US"/>
              <a:t> </a:t>
            </a:r>
            <a:endParaRPr lang="en-GB"/>
          </a:p>
          <a:p>
            <a:r>
              <a:rPr lang="en-US"/>
              <a:t>You haven't been attending seminars! </a:t>
            </a:r>
            <a:r>
              <a:rPr lang="en-US" b="1"/>
              <a:t>Move back 3 spaces</a:t>
            </a:r>
            <a:r>
              <a:rPr lang="en-US"/>
              <a:t> </a:t>
            </a:r>
            <a:endParaRPr lang="en-GB"/>
          </a:p>
          <a:p>
            <a:r>
              <a:rPr lang="en-US"/>
              <a:t>Food shop! </a:t>
            </a:r>
            <a:r>
              <a:rPr lang="en-US" b="1"/>
              <a:t>Pay £50</a:t>
            </a:r>
            <a:r>
              <a:rPr lang="en-US"/>
              <a:t> </a:t>
            </a:r>
            <a:endParaRPr lang="en-GB"/>
          </a:p>
          <a:p>
            <a:r>
              <a:rPr lang="en-US"/>
              <a:t>You plagiarised! </a:t>
            </a:r>
            <a:r>
              <a:rPr lang="en-US" b="1"/>
              <a:t>Go straight to Head of Department. Do not collect student loan</a:t>
            </a:r>
            <a:endParaRPr lang="en-GB"/>
          </a:p>
          <a:p>
            <a:endParaRPr lang="en-GB">
              <a:cs typeface="Calibri"/>
            </a:endParaRPr>
          </a:p>
          <a:p>
            <a:endParaRPr lang="en-GB"/>
          </a:p>
          <a:p>
            <a:r>
              <a:rPr lang="en-GB"/>
              <a:t>This example illustrates the importance of students’ social life alongside their academic one. </a:t>
            </a:r>
            <a:endParaRPr lang="en-GB">
              <a:cs typeface="Calibri" panose="020F0502020204030204"/>
            </a:endParaRPr>
          </a:p>
          <a:p>
            <a:r>
              <a:rPr lang="en-GB"/>
              <a:t>The quote highlight incentives and consequences of engagement with the project </a:t>
            </a:r>
            <a:endParaRPr lang="en-GB">
              <a:cs typeface="Calibri"/>
            </a:endParaRPr>
          </a:p>
          <a:p>
            <a:r>
              <a:rPr lang="en-GB"/>
              <a:t>Consequences – not participating – sitting apart, not talking – not achieving</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Incentive – being to share ideas and produce an innovative and exciting outcome</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6D014B33-4239-4929-8295-36D073DBA43C}" type="slidenum">
              <a:rPr lang="en-GB" smtClean="0"/>
              <a:t>12</a:t>
            </a:fld>
            <a:endParaRPr lang="en-GB"/>
          </a:p>
        </p:txBody>
      </p:sp>
    </p:spTree>
    <p:extLst>
      <p:ext uri="{BB962C8B-B14F-4D97-AF65-F5344CB8AC3E}">
        <p14:creationId xmlns:p14="http://schemas.microsoft.com/office/powerpoint/2010/main" val="1475561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Ina</a:t>
            </a:r>
          </a:p>
          <a:p>
            <a:r>
              <a:rPr lang="en-US">
                <a:cs typeface="Calibri"/>
              </a:rPr>
              <a:t>Student quote </a:t>
            </a:r>
            <a:endParaRPr lang="en-US"/>
          </a:p>
          <a:p>
            <a:r>
              <a:rPr lang="en-US">
                <a:cs typeface="Calibri"/>
              </a:rPr>
              <a:t>Students often complained that they could not see how the board game was relevant for them and their discipline. This was the case for this student. However, the quote demonstrates that reflection empowered the student – they </a:t>
            </a:r>
            <a:r>
              <a:rPr lang="en-US" err="1">
                <a:cs typeface="Calibri"/>
              </a:rPr>
              <a:t>realised</a:t>
            </a:r>
            <a:r>
              <a:rPr lang="en-US">
                <a:cs typeface="Calibri"/>
              </a:rPr>
              <a:t> that the board game enabled them to set goals and develop communication and teamworking skills – key to achievement and relates to the graduate attributes. </a:t>
            </a:r>
            <a:r>
              <a:rPr lang="en-US"/>
              <a:t>This is why we ask students to write a reflective summary at the end of the project, which is marked, rather than marking the board game project itself. Although the artefacts produced during the project are marked through a portfolio.</a:t>
            </a:r>
            <a:endParaRPr lang="en-US">
              <a:cs typeface="Calibri"/>
            </a:endParaRPr>
          </a:p>
          <a:p>
            <a:r>
              <a:rPr lang="en-US" b="1">
                <a:cs typeface="Calibri"/>
              </a:rPr>
              <a:t>Graduate attribute mapping and reflective summary</a:t>
            </a:r>
          </a:p>
        </p:txBody>
      </p:sp>
      <p:sp>
        <p:nvSpPr>
          <p:cNvPr id="4" name="Slide Number Placeholder 3"/>
          <p:cNvSpPr>
            <a:spLocks noGrp="1"/>
          </p:cNvSpPr>
          <p:nvPr>
            <p:ph type="sldNum" sz="quarter" idx="5"/>
          </p:nvPr>
        </p:nvSpPr>
        <p:spPr/>
        <p:txBody>
          <a:bodyPr/>
          <a:lstStyle/>
          <a:p>
            <a:fld id="{6D014B33-4239-4929-8295-36D073DBA43C}" type="slidenum">
              <a:t>13</a:t>
            </a:fld>
            <a:endParaRPr lang="en-US"/>
          </a:p>
        </p:txBody>
      </p:sp>
    </p:spTree>
    <p:extLst>
      <p:ext uri="{BB962C8B-B14F-4D97-AF65-F5344CB8AC3E}">
        <p14:creationId xmlns:p14="http://schemas.microsoft.com/office/powerpoint/2010/main" val="290856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Ina</a:t>
            </a:r>
            <a:endParaRPr lang="en-GB"/>
          </a:p>
          <a:p>
            <a:r>
              <a:rPr lang="en-GB"/>
              <a:t>Our example demonstrates a clear focus on money and negative consequences. Students' thought processes around the importance of academic life and the realities of being a student are evident. There does not appear to be much focus on academic life on the board, but the win and lose cards explicitly reference FY assignments and classes.</a:t>
            </a:r>
            <a:endParaRPr lang="en-GB">
              <a:cs typeface="Calibri"/>
            </a:endParaRPr>
          </a:p>
          <a:p>
            <a:r>
              <a:rPr lang="en-GB"/>
              <a:t>Lose cards:  'You have failed to complete your portfolio pay £100'; 'You have failed your assignment pay £200.' </a:t>
            </a:r>
            <a:endParaRPr lang="en-GB">
              <a:cs typeface="Calibri"/>
            </a:endParaRPr>
          </a:p>
          <a:p>
            <a:r>
              <a:rPr lang="en-GB">
                <a:cs typeface="Calibri"/>
              </a:rPr>
              <a:t>One lose card specifically shows respect for others: 'You are late to class. Pay each player £40 for disturbing them.'</a:t>
            </a:r>
          </a:p>
          <a:p>
            <a:r>
              <a:rPr lang="en-GB">
                <a:cs typeface="Calibri"/>
              </a:rPr>
              <a:t>Win cards: 'You have passed your assignment. Collect £200.' 'You have been working really hard. Collect £100.</a:t>
            </a:r>
          </a:p>
        </p:txBody>
      </p:sp>
      <p:sp>
        <p:nvSpPr>
          <p:cNvPr id="4" name="Slide Number Placeholder 3"/>
          <p:cNvSpPr>
            <a:spLocks noGrp="1"/>
          </p:cNvSpPr>
          <p:nvPr>
            <p:ph type="sldNum" sz="quarter" idx="10"/>
          </p:nvPr>
        </p:nvSpPr>
        <p:spPr/>
        <p:txBody>
          <a:bodyPr/>
          <a:lstStyle/>
          <a:p>
            <a:fld id="{4EE75C31-E6B8-44DD-9E50-C504E4026386}" type="slidenum">
              <a:rPr lang="en-GB" smtClean="0"/>
              <a:t>14</a:t>
            </a:fld>
            <a:endParaRPr lang="en-GB"/>
          </a:p>
        </p:txBody>
      </p:sp>
    </p:spTree>
    <p:extLst>
      <p:ext uri="{BB962C8B-B14F-4D97-AF65-F5344CB8AC3E}">
        <p14:creationId xmlns:p14="http://schemas.microsoft.com/office/powerpoint/2010/main" val="1221698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Ina and Sara</a:t>
            </a:r>
          </a:p>
          <a:p>
            <a:r>
              <a:rPr lang="en-US"/>
              <a:t>Sara: Team briefings – these have become the glue holding the team together where we discuss </a:t>
            </a:r>
            <a:endParaRPr lang="en-US">
              <a:cs typeface="Calibri"/>
            </a:endParaRPr>
          </a:p>
          <a:p>
            <a:r>
              <a:rPr lang="en-US"/>
              <a:t>the teaching resources</a:t>
            </a:r>
            <a:endParaRPr lang="en-US">
              <a:cs typeface="Calibri"/>
            </a:endParaRPr>
          </a:p>
          <a:p>
            <a:r>
              <a:rPr lang="en-US"/>
              <a:t>how students respond to them</a:t>
            </a:r>
            <a:endParaRPr lang="en-US">
              <a:cs typeface="Calibri"/>
            </a:endParaRPr>
          </a:p>
          <a:p>
            <a:r>
              <a:rPr lang="en-US"/>
              <a:t>problems that might emerge in class </a:t>
            </a:r>
            <a:endParaRPr lang="en-US">
              <a:cs typeface="Calibri"/>
            </a:endParaRPr>
          </a:p>
          <a:p>
            <a:r>
              <a:rPr lang="en-US"/>
              <a:t>Assignments </a:t>
            </a:r>
            <a:endParaRPr lang="en-US">
              <a:cs typeface="Calibri"/>
            </a:endParaRPr>
          </a:p>
          <a:p>
            <a:r>
              <a:rPr lang="en-US">
                <a:cs typeface="Calibri"/>
              </a:rPr>
              <a:t>Effective – from the types of problems shared; questions asked; everyone participates</a:t>
            </a:r>
          </a:p>
          <a:p>
            <a:endParaRPr lang="en-US">
              <a:cs typeface="Calibri"/>
            </a:endParaRPr>
          </a:p>
          <a:p>
            <a:r>
              <a:rPr lang="en-US">
                <a:cs typeface="Calibri"/>
              </a:rPr>
              <a:t>Opportunities for more structured reflection</a:t>
            </a:r>
          </a:p>
          <a:p>
            <a:r>
              <a:rPr lang="en-US">
                <a:cs typeface="Calibri"/>
              </a:rPr>
              <a:t> JLDHE </a:t>
            </a:r>
            <a:r>
              <a:rPr lang="en-US">
                <a:hlinkClick r:id="rId3"/>
              </a:rPr>
              <a:t>Journal of Learning Development in Higher Education</a:t>
            </a:r>
            <a:endParaRPr lang="en-US">
              <a:cs typeface="Calibri"/>
            </a:endParaRPr>
          </a:p>
          <a:p>
            <a:r>
              <a:rPr lang="en-US" b="1"/>
              <a:t>Special Edition, Equality, Diversity and Inclusion</a:t>
            </a:r>
            <a:endParaRPr lang="en-US"/>
          </a:p>
          <a:p>
            <a:r>
              <a:rPr lang="en-US"/>
              <a:t>Listening rooms to explore diversity – we used the findings and recommendations as a way to evaluate our </a:t>
            </a:r>
            <a:r>
              <a:rPr lang="en-US" err="1"/>
              <a:t>wFY</a:t>
            </a:r>
            <a:r>
              <a:rPr lang="en-US"/>
              <a:t> provision </a:t>
            </a:r>
            <a:endParaRPr lang="en-US">
              <a:cs typeface="Calibri"/>
            </a:endParaRPr>
          </a:p>
          <a:p>
            <a:endParaRPr lang="en-US">
              <a:cs typeface="Calibri"/>
            </a:endParaRPr>
          </a:p>
          <a:p>
            <a:r>
              <a:rPr lang="en-US">
                <a:cs typeface="Calibri"/>
              </a:rPr>
              <a:t>Ina: Team members attend regular meetings as part of BNU’s Decolonization Reading Group, as well as training events on inclusive language and micro-aggressions. </a:t>
            </a:r>
          </a:p>
          <a:p>
            <a:r>
              <a:rPr lang="en-US">
                <a:cs typeface="Calibri"/>
              </a:rPr>
              <a:t>The reading group has definitely informed my teaching practice, as it made me more aware of ensuring that I am inclusive during my seminar, that I listen and encourage everyone to contribute by creating a safe environment where everyone's opinion matters. </a:t>
            </a:r>
          </a:p>
          <a:p>
            <a:r>
              <a:rPr lang="en-US">
                <a:cs typeface="Calibri"/>
              </a:rPr>
              <a:t>When deciding what readings we include in our curriculum, we make sure that we consider our students' diversity, so we have a reading on the St. Vincent and Grenadine community in High Wycombe, we have Mikey's story from the Humans of New York blog, who was a former drug dealer turned into ice-cream parlor owner, trying to improve his community.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D014B33-4239-4929-8295-36D073DBA43C}" type="slidenum">
              <a:t>15</a:t>
            </a:fld>
            <a:endParaRPr lang="en-US"/>
          </a:p>
        </p:txBody>
      </p:sp>
    </p:spTree>
    <p:extLst>
      <p:ext uri="{BB962C8B-B14F-4D97-AF65-F5344CB8AC3E}">
        <p14:creationId xmlns:p14="http://schemas.microsoft.com/office/powerpoint/2010/main" val="265456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a:t>
            </a:r>
          </a:p>
          <a:p>
            <a:r>
              <a:rPr lang="en-US">
                <a:cs typeface="Calibri"/>
              </a:rPr>
              <a:t>As the players move around the board they are navigating their HE environment – locations around the university; milestones such as deadlines and goals such as progression to new levels and ultimately graduation.</a:t>
            </a:r>
          </a:p>
          <a:p>
            <a:r>
              <a:rPr lang="en-US"/>
              <a:t>The academic features are perhaps a little naïve and under-developed or under-represented compared to other activities. </a:t>
            </a:r>
            <a:endParaRPr lang="en-US">
              <a:cs typeface="Calibri"/>
            </a:endParaRPr>
          </a:p>
          <a:p>
            <a:r>
              <a:rPr lang="en-US">
                <a:cs typeface="Calibri"/>
              </a:rPr>
              <a:t>However,  this is a reflection of how new these students are to </a:t>
            </a:r>
            <a:r>
              <a:rPr lang="en-US" err="1">
                <a:cs typeface="Calibri"/>
              </a:rPr>
              <a:t>wFY</a:t>
            </a:r>
            <a:r>
              <a:rPr lang="en-US">
                <a:cs typeface="Calibri"/>
              </a:rPr>
              <a:t> and their studies.  They are still finding much of their common ground in things that lie outside of their studies – clubbing, shopping, nights out.   </a:t>
            </a:r>
          </a:p>
          <a:p>
            <a:r>
              <a:rPr lang="en-US"/>
              <a:t>Their board designs demonstrate that the integration of new experiences and requirements into their existing lives is occurring.  </a:t>
            </a:r>
            <a:endParaRPr lang="en-US">
              <a:cs typeface="Calibri"/>
            </a:endParaRPr>
          </a:p>
        </p:txBody>
      </p:sp>
      <p:sp>
        <p:nvSpPr>
          <p:cNvPr id="4" name="Slide Number Placeholder 3"/>
          <p:cNvSpPr>
            <a:spLocks noGrp="1"/>
          </p:cNvSpPr>
          <p:nvPr>
            <p:ph type="sldNum" sz="quarter" idx="5"/>
          </p:nvPr>
        </p:nvSpPr>
        <p:spPr/>
        <p:txBody>
          <a:bodyPr/>
          <a:lstStyle/>
          <a:p>
            <a:fld id="{6D014B33-4239-4929-8295-36D073DBA43C}" type="slidenum">
              <a:rPr lang="en-GB"/>
              <a:t>16</a:t>
            </a:fld>
            <a:endParaRPr lang="en-GB"/>
          </a:p>
        </p:txBody>
      </p:sp>
    </p:spTree>
    <p:extLst>
      <p:ext uri="{BB962C8B-B14F-4D97-AF65-F5344CB8AC3E}">
        <p14:creationId xmlns:p14="http://schemas.microsoft.com/office/powerpoint/2010/main" val="97318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3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Sara</a:t>
            </a:r>
            <a:endParaRPr lang="en-GB"/>
          </a:p>
          <a:p>
            <a:r>
              <a:rPr lang="en-GB"/>
              <a:t>This example may appear very simple, but there are consequences depending on the role of the dice. There are cards that include either negative, positive or a mixture of consequences, such as....</a:t>
            </a:r>
          </a:p>
        </p:txBody>
      </p:sp>
      <p:sp>
        <p:nvSpPr>
          <p:cNvPr id="4" name="Slide Number Placeholder 3"/>
          <p:cNvSpPr>
            <a:spLocks noGrp="1"/>
          </p:cNvSpPr>
          <p:nvPr>
            <p:ph type="sldNum" sz="quarter" idx="10"/>
          </p:nvPr>
        </p:nvSpPr>
        <p:spPr/>
        <p:txBody>
          <a:bodyPr/>
          <a:lstStyle/>
          <a:p>
            <a:fld id="{4EE75C31-E6B8-44DD-9E50-C504E4026386}" type="slidenum">
              <a:rPr lang="en-GB" smtClean="0"/>
              <a:t>19</a:t>
            </a:fld>
            <a:endParaRPr lang="en-GB"/>
          </a:p>
        </p:txBody>
      </p:sp>
    </p:spTree>
    <p:extLst>
      <p:ext uri="{BB962C8B-B14F-4D97-AF65-F5344CB8AC3E}">
        <p14:creationId xmlns:p14="http://schemas.microsoft.com/office/powerpoint/2010/main" val="176101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Ina to introduce Ina and Sara and the FY diversity and widening participation.</a:t>
            </a:r>
          </a:p>
          <a:p>
            <a:r>
              <a:rPr lang="en-US">
                <a:cs typeface="Calibri"/>
              </a:rPr>
              <a:t>We are trying to achieve integration into HE, but in a way that celebrates our students' diversity, by encouraging them to draw on their own experiences and backgrounds through a project that the </a:t>
            </a:r>
            <a:r>
              <a:rPr lang="en-US" err="1">
                <a:cs typeface="Calibri"/>
              </a:rPr>
              <a:t>wFY</a:t>
            </a:r>
            <a:r>
              <a:rPr lang="en-US">
                <a:cs typeface="Calibri"/>
              </a:rPr>
              <a:t> team have created. The project aims to develop BNU's graduate attributes.</a:t>
            </a:r>
          </a:p>
          <a:p>
            <a:endParaRPr lang="en-US">
              <a:cs typeface="Calibri"/>
            </a:endParaRPr>
          </a:p>
          <a:p>
            <a:r>
              <a:rPr lang="en-US">
                <a:cs typeface="Calibri"/>
              </a:rPr>
              <a:t>Our study explores </a:t>
            </a:r>
            <a:r>
              <a:rPr lang="en-US"/>
              <a:t>the impact of group work on the self-efficacy of Foundation Year students at BNU. It also examines how the central modules could improve the employability and leadership development of the students, as they will allow for an understanding of how to provide appropriate assessments and how to contribute to the students’ learning experience. </a:t>
            </a:r>
          </a:p>
        </p:txBody>
      </p:sp>
      <p:sp>
        <p:nvSpPr>
          <p:cNvPr id="4" name="Slide Number Placeholder 3"/>
          <p:cNvSpPr>
            <a:spLocks noGrp="1"/>
          </p:cNvSpPr>
          <p:nvPr>
            <p:ph type="sldNum" sz="quarter" idx="5"/>
          </p:nvPr>
        </p:nvSpPr>
        <p:spPr/>
        <p:txBody>
          <a:bodyPr/>
          <a:lstStyle/>
          <a:p>
            <a:fld id="{6D014B33-4239-4929-8295-36D073DBA43C}" type="slidenum">
              <a:rPr lang="en-GB"/>
              <a:t>2</a:t>
            </a:fld>
            <a:endParaRPr lang="en-GB"/>
          </a:p>
        </p:txBody>
      </p:sp>
    </p:spTree>
    <p:extLst>
      <p:ext uri="{BB962C8B-B14F-4D97-AF65-F5344CB8AC3E}">
        <p14:creationId xmlns:p14="http://schemas.microsoft.com/office/powerpoint/2010/main" val="155974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 to provide outline</a:t>
            </a:r>
          </a:p>
        </p:txBody>
      </p:sp>
      <p:sp>
        <p:nvSpPr>
          <p:cNvPr id="4" name="Slide Number Placeholder 3"/>
          <p:cNvSpPr>
            <a:spLocks noGrp="1"/>
          </p:cNvSpPr>
          <p:nvPr>
            <p:ph type="sldNum" sz="quarter" idx="5"/>
          </p:nvPr>
        </p:nvSpPr>
        <p:spPr/>
        <p:txBody>
          <a:bodyPr/>
          <a:lstStyle/>
          <a:p>
            <a:fld id="{6D014B33-4239-4929-8295-36D073DBA43C}" type="slidenum">
              <a:rPr lang="en-GB"/>
              <a:t>3</a:t>
            </a:fld>
            <a:endParaRPr lang="en-GB"/>
          </a:p>
        </p:txBody>
      </p:sp>
    </p:spTree>
    <p:extLst>
      <p:ext uri="{BB962C8B-B14F-4D97-AF65-F5344CB8AC3E}">
        <p14:creationId xmlns:p14="http://schemas.microsoft.com/office/powerpoint/2010/main" val="404657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b="1">
                <a:latin typeface="Calibri"/>
                <a:cs typeface="Calibri"/>
              </a:rPr>
              <a:t>Sara</a:t>
            </a:r>
          </a:p>
          <a:p>
            <a:pPr>
              <a:buNone/>
            </a:pPr>
            <a:endParaRPr lang="en-GB" i="1">
              <a:latin typeface="Calibri" pitchFamily="34" charset="0"/>
              <a:cs typeface="Calibri" pitchFamily="34" charset="0"/>
            </a:endParaRPr>
          </a:p>
          <a:p>
            <a:pPr rtl="0"/>
            <a:r>
              <a:rPr lang="en-GB">
                <a:effectLst/>
              </a:rPr>
              <a:t>The BNU Graduate Attributes provide our courses with a framework for employability so that it can be embedded in all our courses at every level including foundation year.</a:t>
            </a:r>
            <a:endParaRPr lang="en-GB" dirty="0">
              <a:effectLst/>
              <a:cs typeface="Calibri"/>
            </a:endParaRPr>
          </a:p>
          <a:p>
            <a:pPr rtl="0"/>
            <a:r>
              <a:rPr lang="en-GB">
                <a:effectLst/>
              </a:rPr>
              <a:t>The university, in conjunction with the Students Union, students and employers, has identified skills, qualities, attributes students will need when they graduate.</a:t>
            </a:r>
            <a:endParaRPr lang="en-GB" dirty="0">
              <a:effectLst/>
              <a:cs typeface="Calibri"/>
            </a:endParaRPr>
          </a:p>
          <a:p>
            <a:r>
              <a:rPr lang="en-GB">
                <a:effectLst/>
              </a:rPr>
              <a:t>These have been embedded very explicitly within our </a:t>
            </a:r>
            <a:r>
              <a:rPr lang="en-GB" dirty="0"/>
              <a:t>Foundation Year's central</a:t>
            </a:r>
            <a:r>
              <a:rPr lang="en-GB">
                <a:effectLst/>
              </a:rPr>
              <a:t> core modules so that we can focus on empowering students to assess how they have developed their employability</a:t>
            </a:r>
            <a:endParaRPr lang="en-GB" dirty="0">
              <a:effectLst/>
              <a:cs typeface="Calibri"/>
            </a:endParaRPr>
          </a:p>
          <a:p>
            <a:endParaRPr lang="en-GB"/>
          </a:p>
          <a:p>
            <a:r>
              <a:rPr lang="en-GB" dirty="0">
                <a:cs typeface="Calibri"/>
              </a:rPr>
              <a:t>We have 2 central modules which all students study in multi-disciplinary groups. Our 4 top level graduate attributes are split across these modules so that each has its own identity and purpose.</a:t>
            </a:r>
          </a:p>
          <a:p>
            <a:endParaRPr lang="en-GB" dirty="0">
              <a:cs typeface="Calibri"/>
            </a:endParaRPr>
          </a:p>
          <a:p>
            <a:r>
              <a:rPr lang="en-GB" dirty="0">
                <a:cs typeface="Calibri"/>
              </a:rPr>
              <a:t>Our study focuses on our 'red' module with attributes of Knowledge and its Application and Creativity.  This combination aims to develop creative thinking and approaches which can be applied to a range of problems and tasks upon which we ask students to reflect and evaluate their self-efficacy and achievements.  </a:t>
            </a:r>
          </a:p>
          <a:p>
            <a:endParaRPr lang="en-GB" dirty="0"/>
          </a:p>
          <a:p>
            <a:r>
              <a:rPr lang="en-GB" b="1"/>
              <a:t>Bucks definition:</a:t>
            </a:r>
            <a:endParaRPr lang="en-US"/>
          </a:p>
          <a:p>
            <a:r>
              <a:rPr lang="en-GB"/>
              <a:t>    A s</a:t>
            </a:r>
            <a:r>
              <a:rPr lang="en-GB" i="1"/>
              <a:t>et of attitudes and beliefs which influence and inform actual behaviour and performance in relation to the ability to gain and sustain meaningful work (work in the broadest sense).</a:t>
            </a:r>
            <a:endParaRPr lang="en-US"/>
          </a:p>
          <a:p>
            <a:endParaRPr lang="en-GB" dirty="0">
              <a:cs typeface="Calibri"/>
            </a:endParaRPr>
          </a:p>
        </p:txBody>
      </p:sp>
      <p:sp>
        <p:nvSpPr>
          <p:cNvPr id="4" name="Slide Number Placeholder 3"/>
          <p:cNvSpPr>
            <a:spLocks noGrp="1"/>
          </p:cNvSpPr>
          <p:nvPr>
            <p:ph type="sldNum" sz="quarter" idx="10"/>
          </p:nvPr>
        </p:nvSpPr>
        <p:spPr/>
        <p:txBody>
          <a:bodyPr/>
          <a:lstStyle/>
          <a:p>
            <a:pPr>
              <a:defRPr/>
            </a:pPr>
            <a:fld id="{9E5F1099-9EA5-4682-8880-E8FD2545B7B7}" type="slidenum">
              <a:rPr lang="en-GB" altLang="en-US" smtClean="0"/>
              <a:pPr>
                <a:defRPr/>
              </a:pPr>
              <a:t>4</a:t>
            </a:fld>
            <a:endParaRPr lang="en-GB" altLang="en-US"/>
          </a:p>
        </p:txBody>
      </p:sp>
    </p:spTree>
    <p:extLst>
      <p:ext uri="{BB962C8B-B14F-4D97-AF65-F5344CB8AC3E}">
        <p14:creationId xmlns:p14="http://schemas.microsoft.com/office/powerpoint/2010/main" val="145318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Sara</a:t>
            </a:r>
            <a:endParaRPr lang="en-GB" dirty="0">
              <a:cs typeface="Calibri"/>
            </a:endParaRPr>
          </a:p>
          <a:p>
            <a:endParaRPr lang="en-GB" dirty="0">
              <a:cs typeface="Calibri"/>
            </a:endParaRPr>
          </a:p>
          <a:p>
            <a:r>
              <a:rPr lang="en-GB" dirty="0">
                <a:cs typeface="Calibri"/>
              </a:rPr>
              <a:t>Creativity is our first challenge: as demonstrated by these features it is not the kind of drawing and painting creativity that students expect.  It is a more inclusive approach and way of thinking that can be applied within all of our disciplines.  </a:t>
            </a:r>
          </a:p>
          <a:p>
            <a:r>
              <a:rPr lang="en-GB" dirty="0">
                <a:cs typeface="Calibri"/>
              </a:rPr>
              <a:t>This module teaches academic literacies and incorporates many relevant study skills but without creativity, we felt we risked leaving these skills trapped within this module. </a:t>
            </a:r>
          </a:p>
          <a:p>
            <a:r>
              <a:rPr lang="en-GB" dirty="0">
                <a:cs typeface="Calibri"/>
              </a:rPr>
              <a:t>SO</a:t>
            </a:r>
          </a:p>
        </p:txBody>
      </p:sp>
      <p:sp>
        <p:nvSpPr>
          <p:cNvPr id="4" name="Slide Number Placeholder 3"/>
          <p:cNvSpPr>
            <a:spLocks noGrp="1"/>
          </p:cNvSpPr>
          <p:nvPr>
            <p:ph type="sldNum" sz="quarter" idx="10"/>
          </p:nvPr>
        </p:nvSpPr>
        <p:spPr/>
        <p:txBody>
          <a:bodyPr/>
          <a:lstStyle/>
          <a:p>
            <a:fld id="{4EE75C31-E6B8-44DD-9E50-C504E4026386}" type="slidenum">
              <a:rPr lang="en-GB" smtClean="0"/>
              <a:t>5</a:t>
            </a:fld>
            <a:endParaRPr lang="en-GB"/>
          </a:p>
        </p:txBody>
      </p:sp>
    </p:spTree>
    <p:extLst>
      <p:ext uri="{BB962C8B-B14F-4D97-AF65-F5344CB8AC3E}">
        <p14:creationId xmlns:p14="http://schemas.microsoft.com/office/powerpoint/2010/main" val="260599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Sara</a:t>
            </a:r>
          </a:p>
          <a:p>
            <a:r>
              <a:rPr lang="en-GB" dirty="0">
                <a:cs typeface="Calibri"/>
              </a:rPr>
              <a:t>To implement a creative pedagogy it was necessary to apply the skills learned in a different and authentic context.   </a:t>
            </a:r>
          </a:p>
          <a:p>
            <a:r>
              <a:rPr lang="en-GB" dirty="0">
                <a:cs typeface="Calibri"/>
              </a:rPr>
              <a:t>We were also very keen to develop teamwork.</a:t>
            </a:r>
            <a:endParaRPr lang="en-GB" dirty="0"/>
          </a:p>
          <a:p>
            <a:r>
              <a:rPr lang="en-GB" dirty="0">
                <a:cs typeface="Calibri"/>
              </a:rPr>
              <a:t>So we use a group project for working cooperatively in a team</a:t>
            </a:r>
            <a:endParaRPr lang="en-GB" dirty="0"/>
          </a:p>
          <a:p>
            <a:r>
              <a:rPr lang="en-GB" dirty="0">
                <a:cs typeface="Calibri"/>
              </a:rPr>
              <a:t>But group work is extremely unstable in our FY cohorts </a:t>
            </a:r>
            <a:endParaRPr lang="en-GB" dirty="0"/>
          </a:p>
          <a:p>
            <a:r>
              <a:rPr lang="en-GB" dirty="0">
                <a:cs typeface="Calibri"/>
              </a:rPr>
              <a:t>So it was also important to allow students to work independently too</a:t>
            </a:r>
            <a:endParaRPr lang="en-GB" dirty="0"/>
          </a:p>
          <a:p>
            <a:endParaRPr lang="en-GB" dirty="0"/>
          </a:p>
          <a:p>
            <a:r>
              <a:rPr lang="en-GB"/>
              <a:t>Important thing: </a:t>
            </a:r>
            <a:r>
              <a:rPr lang="en-GB" baseline="0"/>
              <a:t>using group work but not assessing group work</a:t>
            </a:r>
            <a:endParaRPr lang="en-GB" dirty="0">
              <a:cs typeface="Calibri"/>
            </a:endParaRPr>
          </a:p>
          <a:p>
            <a:r>
              <a:rPr lang="en-GB" baseline="0"/>
              <a:t>Students new so we didn’t want to rely on them working in fixed groups with specified roles so early on</a:t>
            </a:r>
            <a:endParaRPr lang="en-GB" baseline="0" dirty="0">
              <a:cs typeface="Calibri"/>
            </a:endParaRPr>
          </a:p>
          <a:p>
            <a:r>
              <a:rPr lang="en-GB" baseline="0"/>
              <a:t>Ie group membership flexible</a:t>
            </a:r>
            <a:r>
              <a:rPr lang="en-GB"/>
              <a:t> </a:t>
            </a:r>
            <a:endParaRPr lang="en-GB" baseline="0" dirty="0">
              <a:cs typeface="Calibri"/>
            </a:endParaRPr>
          </a:p>
          <a:p>
            <a:r>
              <a:rPr lang="en-GB" baseline="0"/>
              <a:t>Assessed individual work so that if (when) group work was less successful, all students still had potential to pass and pass well</a:t>
            </a:r>
            <a:endParaRPr lang="en-GB" dirty="0">
              <a:cs typeface="Calibri"/>
            </a:endParaRPr>
          </a:p>
        </p:txBody>
      </p:sp>
      <p:sp>
        <p:nvSpPr>
          <p:cNvPr id="4" name="Slide Number Placeholder 3"/>
          <p:cNvSpPr>
            <a:spLocks noGrp="1"/>
          </p:cNvSpPr>
          <p:nvPr>
            <p:ph type="sldNum" sz="quarter" idx="10"/>
          </p:nvPr>
        </p:nvSpPr>
        <p:spPr/>
        <p:txBody>
          <a:bodyPr/>
          <a:lstStyle/>
          <a:p>
            <a:fld id="{4EE75C31-E6B8-44DD-9E50-C504E4026386}" type="slidenum">
              <a:rPr lang="en-GB" smtClean="0"/>
              <a:t>6</a:t>
            </a:fld>
            <a:endParaRPr lang="en-GB"/>
          </a:p>
        </p:txBody>
      </p:sp>
    </p:spTree>
    <p:extLst>
      <p:ext uri="{BB962C8B-B14F-4D97-AF65-F5344CB8AC3E}">
        <p14:creationId xmlns:p14="http://schemas.microsoft.com/office/powerpoint/2010/main" val="12485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a:t>Sara:</a:t>
            </a:r>
            <a:endParaRPr lang="en-US"/>
          </a:p>
          <a:p>
            <a:r>
              <a:rPr lang="en-GB" dirty="0">
                <a:cs typeface="Calibri"/>
              </a:rPr>
              <a:t>The project is to research, design, prototype and test a board game on the theme of Student Life</a:t>
            </a:r>
          </a:p>
          <a:p>
            <a:r>
              <a:rPr lang="en-GB" dirty="0">
                <a:cs typeface="Calibri"/>
              </a:rPr>
              <a:t>This theme is common to all of the students but their experience at this point is limited as it is their first semester so everyone is navigating something new.</a:t>
            </a:r>
            <a:endParaRPr lang="en-GB">
              <a:cs typeface="Calibri"/>
            </a:endParaRPr>
          </a:p>
          <a:p>
            <a:endParaRPr lang="en-GB"/>
          </a:p>
          <a:p>
            <a:r>
              <a:rPr lang="en-GB"/>
              <a:t>Teaching strategy</a:t>
            </a:r>
            <a:endParaRPr lang="en-GB">
              <a:cs typeface="Calibri"/>
            </a:endParaRPr>
          </a:p>
          <a:p>
            <a:pPr marL="285750" indent="-285750">
              <a:buFont typeface="Arial"/>
              <a:buChar char="•"/>
            </a:pPr>
            <a:r>
              <a:rPr lang="en-GB" dirty="0">
                <a:cs typeface="Calibri"/>
              </a:rPr>
              <a:t>To empower students to be creative </a:t>
            </a:r>
          </a:p>
          <a:p>
            <a:pPr marL="285750" indent="-285750">
              <a:buFont typeface="Arial"/>
              <a:buChar char="•"/>
            </a:pPr>
            <a:r>
              <a:rPr lang="en-GB" dirty="0">
                <a:cs typeface="Calibri"/>
              </a:rPr>
              <a:t>To increase their perceived sense of self-efficacy</a:t>
            </a:r>
          </a:p>
          <a:p>
            <a:pPr marL="285750" indent="-285750">
              <a:buFont typeface="Arial"/>
              <a:buChar char="•"/>
            </a:pPr>
            <a:r>
              <a:rPr lang="en-GB" dirty="0">
                <a:cs typeface="Calibri"/>
              </a:rPr>
              <a:t>Encourage them to become more autonomous learners</a:t>
            </a:r>
          </a:p>
          <a:p>
            <a:r>
              <a:rPr lang="en-GB" dirty="0">
                <a:cs typeface="Calibri"/>
              </a:rPr>
              <a:t>By </a:t>
            </a:r>
          </a:p>
          <a:p>
            <a:pPr marL="171450" indent="-171450">
              <a:buFont typeface="Arial"/>
              <a:buChar char="•"/>
            </a:pPr>
            <a:r>
              <a:rPr lang="en-GB" dirty="0">
                <a:cs typeface="Calibri"/>
              </a:rPr>
              <a:t>Using lecturers to facilitate rather than directly teach</a:t>
            </a:r>
          </a:p>
          <a:p>
            <a:pPr marL="742950" lvl="1" indent="-285750">
              <a:buFont typeface="Arial"/>
              <a:buChar char="•"/>
            </a:pPr>
            <a:r>
              <a:rPr lang="en-GB" dirty="0">
                <a:cs typeface="Calibri"/>
              </a:rPr>
              <a:t>Start of the project – structured activities led by the lecturer</a:t>
            </a:r>
          </a:p>
          <a:p>
            <a:pPr marL="742950" lvl="1" indent="-285750">
              <a:buFont typeface="Arial"/>
              <a:buChar char="•"/>
            </a:pPr>
            <a:r>
              <a:rPr lang="en-GB" dirty="0">
                <a:cs typeface="Calibri"/>
              </a:rPr>
              <a:t>Structure is reduced during the project so that after a re-cap of the previous class, students are given the objectives for the class and they have to determine how to achieve these. </a:t>
            </a:r>
          </a:p>
          <a:p>
            <a:pPr marL="742950" lvl="1" indent="-285750">
              <a:buFont typeface="Arial"/>
              <a:buChar char="•"/>
            </a:pPr>
            <a:r>
              <a:rPr lang="en-GB" dirty="0">
                <a:cs typeface="Calibri"/>
              </a:rPr>
              <a:t>Lecturers available for guidance and reignite projects that stall </a:t>
            </a:r>
          </a:p>
          <a:p>
            <a:pPr marL="742950" lvl="1" indent="-285750">
              <a:buFont typeface="Arial"/>
              <a:buChar char="•"/>
            </a:pPr>
            <a:r>
              <a:rPr lang="en-GB" dirty="0">
                <a:cs typeface="Calibri"/>
              </a:rPr>
              <a:t>At the end of the project students present their games to the group and there is a peer review </a:t>
            </a:r>
            <a:r>
              <a:rPr lang="en-GB" dirty="0" err="1">
                <a:cs typeface="Calibri" panose="020F0502020204030204"/>
              </a:rPr>
              <a:t>ie</a:t>
            </a:r>
            <a:r>
              <a:rPr lang="en-GB">
                <a:cs typeface="Calibri" panose="020F0502020204030204"/>
              </a:rPr>
              <a:t> vote for the best game using chocolate coins</a:t>
            </a:r>
          </a:p>
          <a:p>
            <a:pPr marL="742950" lvl="1" indent="-285750">
              <a:buFont typeface="Arial"/>
              <a:buChar char="•"/>
            </a:pPr>
            <a:endParaRPr lang="en-GB" dirty="0">
              <a:cs typeface="Calibri" panose="020F0502020204030204"/>
            </a:endParaRPr>
          </a:p>
          <a:p>
            <a:r>
              <a:rPr lang="en-GB">
                <a:cs typeface="Calibri" panose="020F0502020204030204"/>
              </a:rPr>
              <a:t>Students document the entire process in an individual portfolio and write a reflection on how this project has developed their employability</a:t>
            </a:r>
            <a:endParaRPr lang="en-GB" dirty="0">
              <a:cs typeface="Calibri" panose="020F0502020204030204"/>
            </a:endParaRPr>
          </a:p>
          <a:p>
            <a:r>
              <a:rPr lang="en-GB">
                <a:cs typeface="Calibri" panose="020F0502020204030204"/>
              </a:rPr>
              <a:t>Without the tensions involved in having a group outcome assessed, </a:t>
            </a:r>
            <a:endParaRPr lang="en-GB" dirty="0">
              <a:cs typeface="Calibri" panose="020F0502020204030204"/>
            </a:endParaRPr>
          </a:p>
          <a:p>
            <a:pPr lvl="1"/>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67958D83-9626-4C15-BC77-342268ADB5DD}" type="slidenum">
              <a:rPr lang="en-GB" smtClean="0"/>
              <a:t>7</a:t>
            </a:fld>
            <a:endParaRPr lang="en-GB"/>
          </a:p>
        </p:txBody>
      </p:sp>
    </p:spTree>
    <p:extLst>
      <p:ext uri="{BB962C8B-B14F-4D97-AF65-F5344CB8AC3E}">
        <p14:creationId xmlns:p14="http://schemas.microsoft.com/office/powerpoint/2010/main" val="3282674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Ina</a:t>
            </a:r>
            <a:endParaRPr lang="en-GB"/>
          </a:p>
          <a:p>
            <a:r>
              <a:rPr lang="en-GB"/>
              <a:t>For this presentation, we have used the themes extracted from the interviews and the reflective essays, but we are only discussing data from the essays and artefacts which is a subset of our research, as these are preliminary findings. </a:t>
            </a:r>
            <a:endParaRPr lang="en-GB">
              <a:cs typeface="Calibri" panose="020F0502020204030204"/>
            </a:endParaRPr>
          </a:p>
          <a:p>
            <a:r>
              <a:rPr lang="en-GB">
                <a:cs typeface="Calibri" panose="020F0502020204030204"/>
              </a:rPr>
              <a:t>There were </a:t>
            </a:r>
            <a:r>
              <a:rPr lang="en-GB"/>
              <a:t>three men ( two white, one Black) and two women (one white and one Pakistani). One LBGTQ+</a:t>
            </a:r>
            <a:endParaRPr lang="en-GB">
              <a:cs typeface="Calibri"/>
            </a:endParaRPr>
          </a:p>
          <a:p>
            <a:r>
              <a:rPr lang="en-GB">
                <a:cs typeface="Calibri"/>
              </a:rPr>
              <a:t>Disciplines: police studies, primary education, 3 psychology</a:t>
            </a:r>
          </a:p>
        </p:txBody>
      </p:sp>
      <p:sp>
        <p:nvSpPr>
          <p:cNvPr id="4" name="Slide Number Placeholder 3"/>
          <p:cNvSpPr>
            <a:spLocks noGrp="1"/>
          </p:cNvSpPr>
          <p:nvPr>
            <p:ph type="sldNum" sz="quarter" idx="5"/>
          </p:nvPr>
        </p:nvSpPr>
        <p:spPr/>
        <p:txBody>
          <a:bodyPr/>
          <a:lstStyle/>
          <a:p>
            <a:fld id="{6D014B33-4239-4929-8295-36D073DBA43C}" type="slidenum">
              <a:rPr lang="en-GB" smtClean="0"/>
              <a:t>8</a:t>
            </a:fld>
            <a:endParaRPr lang="en-GB"/>
          </a:p>
        </p:txBody>
      </p:sp>
    </p:spTree>
    <p:extLst>
      <p:ext uri="{BB962C8B-B14F-4D97-AF65-F5344CB8AC3E}">
        <p14:creationId xmlns:p14="http://schemas.microsoft.com/office/powerpoint/2010/main" val="347877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Ina</a:t>
            </a:r>
            <a:endParaRPr lang="en-GB"/>
          </a:p>
          <a:p>
            <a:r>
              <a:rPr lang="en-GB"/>
              <a:t>Types of students in the </a:t>
            </a:r>
            <a:r>
              <a:rPr lang="en-GB" err="1"/>
              <a:t>wFY</a:t>
            </a:r>
            <a:r>
              <a:rPr lang="en-GB"/>
              <a:t> cohort:</a:t>
            </a:r>
            <a:endParaRPr lang="en-GB">
              <a:cs typeface="Calibri" panose="020F0502020204030204"/>
            </a:endParaRPr>
          </a:p>
          <a:p>
            <a:r>
              <a:rPr lang="en-GB"/>
              <a:t>Mature</a:t>
            </a:r>
          </a:p>
          <a:p>
            <a:r>
              <a:rPr lang="en-GB"/>
              <a:t>Working</a:t>
            </a:r>
          </a:p>
          <a:p>
            <a:r>
              <a:rPr lang="en-GB"/>
              <a:t>Commuting</a:t>
            </a:r>
          </a:p>
          <a:p>
            <a:r>
              <a:rPr lang="en-GB"/>
              <a:t>Carers and parents</a:t>
            </a:r>
          </a:p>
          <a:p>
            <a:r>
              <a:rPr lang="en-GB"/>
              <a:t>Mental health </a:t>
            </a:r>
          </a:p>
          <a:p>
            <a:r>
              <a:rPr lang="en-GB"/>
              <a:t>Disabilities (Dyslexia)</a:t>
            </a:r>
            <a:endParaRPr lang="en-GB">
              <a:cs typeface="Calibri"/>
            </a:endParaRPr>
          </a:p>
          <a:p>
            <a:r>
              <a:rPr lang="en-GB"/>
              <a:t>Protected characteristics (ethnicity, gender, sexuality, faith) </a:t>
            </a:r>
            <a:endParaRPr lang="en-GB">
              <a:cs typeface="Calibri"/>
            </a:endParaRPr>
          </a:p>
          <a:p>
            <a:r>
              <a:rPr lang="en-GB"/>
              <a:t>Our interview sample was small, but diverse. There were three men ( two white, one Black) and two women (one white and one Pakistani). One LBGTQ+</a:t>
            </a:r>
            <a:endParaRPr lang="en-GB">
              <a:cs typeface="Calibri"/>
            </a:endParaRPr>
          </a:p>
          <a:p>
            <a:r>
              <a:rPr lang="en-GB"/>
              <a:t>In the student quote, the student is acknowledging diversity and highlighting its benefit, states that it increases confidence and develops communication, preparation for future </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6D014B33-4239-4929-8295-36D073DBA43C}" type="slidenum">
              <a:rPr lang="en-GB" smtClean="0"/>
              <a:t>9</a:t>
            </a:fld>
            <a:endParaRPr lang="en-GB"/>
          </a:p>
        </p:txBody>
      </p:sp>
    </p:spTree>
    <p:extLst>
      <p:ext uri="{BB962C8B-B14F-4D97-AF65-F5344CB8AC3E}">
        <p14:creationId xmlns:p14="http://schemas.microsoft.com/office/powerpoint/2010/main" val="93657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2"/>
          <p:cNvSpPr>
            <a:spLocks noGrp="1"/>
          </p:cNvSpPr>
          <p:nvPr>
            <p:ph idx="1"/>
          </p:nvPr>
        </p:nvSpPr>
        <p:spPr>
          <a:xfrm>
            <a:off x="607484" y="1981200"/>
            <a:ext cx="10964333"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p:cNvSpPr>
            <a:spLocks noGrp="1"/>
          </p:cNvSpPr>
          <p:nvPr>
            <p:ph type="body" idx="11"/>
          </p:nvPr>
        </p:nvSpPr>
        <p:spPr>
          <a:xfrm>
            <a:off x="629344" y="1154956"/>
            <a:ext cx="10363200" cy="617860"/>
          </a:xfrm>
        </p:spPr>
        <p:txBody>
          <a:bodyPr anchor="b"/>
          <a:lstStyle>
            <a:lvl1pPr marL="0" indent="0">
              <a:buNone/>
              <a:defRPr sz="2100" baseline="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6" name="Rectangle 5"/>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24968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ull Image">
    <p:bg>
      <p:bgPr>
        <a:solidFill>
          <a:srgbClr val="7F7F7F"/>
        </a:solidFill>
        <a:effectLst/>
      </p:bgPr>
    </p:bg>
    <p:spTree>
      <p:nvGrpSpPr>
        <p:cNvPr id="1" name=""/>
        <p:cNvGrpSpPr/>
        <p:nvPr/>
      </p:nvGrpSpPr>
      <p:grpSpPr>
        <a:xfrm>
          <a:off x="0" y="0"/>
          <a:ext cx="0" cy="0"/>
          <a:chOff x="0" y="0"/>
          <a:chExt cx="0" cy="0"/>
        </a:xfrm>
      </p:grpSpPr>
      <p:grpSp>
        <p:nvGrpSpPr>
          <p:cNvPr id="2" name="Group 109">
            <a:extLst>
              <a:ext uri="{FF2B5EF4-FFF2-40B4-BE49-F238E27FC236}">
                <a16:creationId xmlns:a16="http://schemas.microsoft.com/office/drawing/2014/main" id="{EFC46EF4-76F7-4D79-8CD7-8AAB0D6486C9}"/>
              </a:ext>
            </a:extLst>
          </p:cNvPr>
          <p:cNvGrpSpPr/>
          <p:nvPr/>
        </p:nvGrpSpPr>
        <p:grpSpPr>
          <a:xfrm>
            <a:off x="9657782" y="0"/>
            <a:ext cx="2462918" cy="6749350"/>
            <a:chOff x="9657782" y="0"/>
            <a:chExt cx="2462918" cy="6749350"/>
          </a:xfrm>
        </p:grpSpPr>
        <p:sp>
          <p:nvSpPr>
            <p:cNvPr id="3" name="Circle: Hollow 8">
              <a:extLst>
                <a:ext uri="{FF2B5EF4-FFF2-40B4-BE49-F238E27FC236}">
                  <a16:creationId xmlns:a16="http://schemas.microsoft.com/office/drawing/2014/main" id="{53FB1B5F-865E-490E-98DC-64FE4002E09F}"/>
                </a:ext>
              </a:extLst>
            </p:cNvPr>
            <p:cNvSpPr/>
            <p:nvPr/>
          </p:nvSpPr>
          <p:spPr>
            <a:xfrm rot="5400013">
              <a:off x="11166049" y="765481"/>
              <a:ext cx="310109" cy="310109"/>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4" name="Circle: Hollow 9">
              <a:extLst>
                <a:ext uri="{FF2B5EF4-FFF2-40B4-BE49-F238E27FC236}">
                  <a16:creationId xmlns:a16="http://schemas.microsoft.com/office/drawing/2014/main" id="{B21E3E2D-19D5-48B3-AD66-EA82411C4DE5}"/>
                </a:ext>
              </a:extLst>
            </p:cNvPr>
            <p:cNvSpPr/>
            <p:nvPr/>
          </p:nvSpPr>
          <p:spPr>
            <a:xfrm rot="5400013">
              <a:off x="11367408" y="1082165"/>
              <a:ext cx="436187" cy="436187"/>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5" name="Circle: Hollow 10">
              <a:extLst>
                <a:ext uri="{FF2B5EF4-FFF2-40B4-BE49-F238E27FC236}">
                  <a16:creationId xmlns:a16="http://schemas.microsoft.com/office/drawing/2014/main" id="{0EA20E58-25B7-4D31-84BA-E5DEFEA5BBDD}"/>
                </a:ext>
              </a:extLst>
            </p:cNvPr>
            <p:cNvSpPr/>
            <p:nvPr/>
          </p:nvSpPr>
          <p:spPr>
            <a:xfrm rot="5400013">
              <a:off x="10814425" y="1634618"/>
              <a:ext cx="436187" cy="436187"/>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37636"/>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6" name="Circle: Hollow 11">
              <a:extLst>
                <a:ext uri="{FF2B5EF4-FFF2-40B4-BE49-F238E27FC236}">
                  <a16:creationId xmlns:a16="http://schemas.microsoft.com/office/drawing/2014/main" id="{CF5511EC-4A43-42ED-8779-30661D842937}"/>
                </a:ext>
              </a:extLst>
            </p:cNvPr>
            <p:cNvSpPr/>
            <p:nvPr/>
          </p:nvSpPr>
          <p:spPr>
            <a:xfrm rot="5400013">
              <a:off x="10901531" y="1171821"/>
              <a:ext cx="92217" cy="92217"/>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37636"/>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7" name="Circle: Hollow 12">
              <a:extLst>
                <a:ext uri="{FF2B5EF4-FFF2-40B4-BE49-F238E27FC236}">
                  <a16:creationId xmlns:a16="http://schemas.microsoft.com/office/drawing/2014/main" id="{C7F2B545-CB04-4454-871C-A7D58CB2952D}"/>
                </a:ext>
              </a:extLst>
            </p:cNvPr>
            <p:cNvSpPr/>
            <p:nvPr/>
          </p:nvSpPr>
          <p:spPr>
            <a:xfrm rot="5400013">
              <a:off x="11314429" y="2190006"/>
              <a:ext cx="512374" cy="5123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8" name="Circle: Hollow 13">
              <a:extLst>
                <a:ext uri="{FF2B5EF4-FFF2-40B4-BE49-F238E27FC236}">
                  <a16:creationId xmlns:a16="http://schemas.microsoft.com/office/drawing/2014/main" id="{B7081750-EF99-4B13-83C2-F4405413393D}"/>
                </a:ext>
              </a:extLst>
            </p:cNvPr>
            <p:cNvSpPr/>
            <p:nvPr/>
          </p:nvSpPr>
          <p:spPr>
            <a:xfrm rot="5400013">
              <a:off x="10086033" y="1469605"/>
              <a:ext cx="174174" cy="1741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9" name="Oval 14">
              <a:extLst>
                <a:ext uri="{FF2B5EF4-FFF2-40B4-BE49-F238E27FC236}">
                  <a16:creationId xmlns:a16="http://schemas.microsoft.com/office/drawing/2014/main" id="{7C07984A-BD5E-4BD8-B10D-275DC7D709CC}"/>
                </a:ext>
              </a:extLst>
            </p:cNvPr>
            <p:cNvSpPr/>
            <p:nvPr/>
          </p:nvSpPr>
          <p:spPr>
            <a:xfrm rot="5400013">
              <a:off x="11547984" y="1826331"/>
              <a:ext cx="77568" cy="775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FFFF">
                  <a:alpha val="6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nvGrpSpPr>
            <p:cNvPr id="10" name="Group 15" descr="Glow Light">
              <a:extLst>
                <a:ext uri="{FF2B5EF4-FFF2-40B4-BE49-F238E27FC236}">
                  <a16:creationId xmlns:a16="http://schemas.microsoft.com/office/drawing/2014/main" id="{719E200E-A337-4272-A0CE-02DB0F6E8E2B}"/>
                </a:ext>
              </a:extLst>
            </p:cNvPr>
            <p:cNvGrpSpPr/>
            <p:nvPr/>
          </p:nvGrpSpPr>
          <p:grpSpPr>
            <a:xfrm>
              <a:off x="11287024" y="1994964"/>
              <a:ext cx="184937" cy="184937"/>
              <a:chOff x="11287024" y="1994964"/>
              <a:chExt cx="184937" cy="184937"/>
            </a:xfrm>
          </p:grpSpPr>
          <p:sp>
            <p:nvSpPr>
              <p:cNvPr id="11" name="Oval 107">
                <a:extLst>
                  <a:ext uri="{FF2B5EF4-FFF2-40B4-BE49-F238E27FC236}">
                    <a16:creationId xmlns:a16="http://schemas.microsoft.com/office/drawing/2014/main" id="{CAAFECF3-30BC-413B-9BC5-02104CDE1798}"/>
                  </a:ext>
                </a:extLst>
              </p:cNvPr>
              <p:cNvSpPr/>
              <p:nvPr/>
            </p:nvSpPr>
            <p:spPr>
              <a:xfrm rot="5220012">
                <a:off x="11287024" y="1994964"/>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2" name="Oval 108">
                <a:extLst>
                  <a:ext uri="{FF2B5EF4-FFF2-40B4-BE49-F238E27FC236}">
                    <a16:creationId xmlns:a16="http://schemas.microsoft.com/office/drawing/2014/main" id="{86937D69-F57D-462E-AA75-4D1B1B06089A}"/>
                  </a:ext>
                </a:extLst>
              </p:cNvPr>
              <p:cNvSpPr/>
              <p:nvPr/>
            </p:nvSpPr>
            <p:spPr>
              <a:xfrm rot="5220012">
                <a:off x="11359362" y="2067239"/>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grpSp>
          <p:nvGrpSpPr>
            <p:cNvPr id="13" name="Group 16" descr="Glow Light">
              <a:extLst>
                <a:ext uri="{FF2B5EF4-FFF2-40B4-BE49-F238E27FC236}">
                  <a16:creationId xmlns:a16="http://schemas.microsoft.com/office/drawing/2014/main" id="{D92C5C43-5CDE-4091-9DE0-91456FB7B89C}"/>
                </a:ext>
              </a:extLst>
            </p:cNvPr>
            <p:cNvGrpSpPr/>
            <p:nvPr/>
          </p:nvGrpSpPr>
          <p:grpSpPr>
            <a:xfrm>
              <a:off x="11522116" y="753502"/>
              <a:ext cx="184937" cy="184937"/>
              <a:chOff x="11522116" y="753502"/>
              <a:chExt cx="184937" cy="184937"/>
            </a:xfrm>
          </p:grpSpPr>
          <p:sp>
            <p:nvSpPr>
              <p:cNvPr id="14" name="Oval 105">
                <a:extLst>
                  <a:ext uri="{FF2B5EF4-FFF2-40B4-BE49-F238E27FC236}">
                    <a16:creationId xmlns:a16="http://schemas.microsoft.com/office/drawing/2014/main" id="{8A3C2C00-7CF0-4B63-A457-4C7DBB88C2A8}"/>
                  </a:ext>
                </a:extLst>
              </p:cNvPr>
              <p:cNvSpPr/>
              <p:nvPr/>
            </p:nvSpPr>
            <p:spPr>
              <a:xfrm rot="5220012">
                <a:off x="11522116" y="753502"/>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15" name="Oval 106">
                <a:extLst>
                  <a:ext uri="{FF2B5EF4-FFF2-40B4-BE49-F238E27FC236}">
                    <a16:creationId xmlns:a16="http://schemas.microsoft.com/office/drawing/2014/main" id="{EED4F49B-CB76-415E-8D9B-96E2FD359CA5}"/>
                  </a:ext>
                </a:extLst>
              </p:cNvPr>
              <p:cNvSpPr/>
              <p:nvPr/>
            </p:nvSpPr>
            <p:spPr>
              <a:xfrm rot="5220012">
                <a:off x="11594445" y="825776"/>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sp>
          <p:nvSpPr>
            <p:cNvPr id="16" name="Circle: Hollow 17">
              <a:extLst>
                <a:ext uri="{FF2B5EF4-FFF2-40B4-BE49-F238E27FC236}">
                  <a16:creationId xmlns:a16="http://schemas.microsoft.com/office/drawing/2014/main" id="{A8758D23-C577-4A59-B5C9-0F5BC8B04A7B}"/>
                </a:ext>
              </a:extLst>
            </p:cNvPr>
            <p:cNvSpPr/>
            <p:nvPr/>
          </p:nvSpPr>
          <p:spPr>
            <a:xfrm rot="5400013">
              <a:off x="11379496" y="6255"/>
              <a:ext cx="719971" cy="71997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5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17" name="Circle: Hollow 18">
              <a:extLst>
                <a:ext uri="{FF2B5EF4-FFF2-40B4-BE49-F238E27FC236}">
                  <a16:creationId xmlns:a16="http://schemas.microsoft.com/office/drawing/2014/main" id="{FE1B1A89-D8E0-44AB-9F82-FE03F90E3CCD}"/>
                </a:ext>
              </a:extLst>
            </p:cNvPr>
            <p:cNvSpPr/>
            <p:nvPr/>
          </p:nvSpPr>
          <p:spPr>
            <a:xfrm rot="5400013">
              <a:off x="11403052" y="4139397"/>
              <a:ext cx="352720" cy="352720"/>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18" name="Circle: Hollow 19">
              <a:extLst>
                <a:ext uri="{FF2B5EF4-FFF2-40B4-BE49-F238E27FC236}">
                  <a16:creationId xmlns:a16="http://schemas.microsoft.com/office/drawing/2014/main" id="{634B2BE0-E110-46A9-9363-6E25B0759574}"/>
                </a:ext>
              </a:extLst>
            </p:cNvPr>
            <p:cNvSpPr/>
            <p:nvPr/>
          </p:nvSpPr>
          <p:spPr>
            <a:xfrm rot="5400013">
              <a:off x="11324743" y="3239810"/>
              <a:ext cx="332631" cy="33263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19" name="Circle: Hollow 20">
              <a:extLst>
                <a:ext uri="{FF2B5EF4-FFF2-40B4-BE49-F238E27FC236}">
                  <a16:creationId xmlns:a16="http://schemas.microsoft.com/office/drawing/2014/main" id="{4F3532D6-0455-4FCE-A865-1ED7A7F33D65}"/>
                </a:ext>
              </a:extLst>
            </p:cNvPr>
            <p:cNvSpPr/>
            <p:nvPr/>
          </p:nvSpPr>
          <p:spPr>
            <a:xfrm rot="5400013">
              <a:off x="10058683" y="2793913"/>
              <a:ext cx="512374" cy="5123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37636"/>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0" name="Circle: Hollow 21">
              <a:extLst>
                <a:ext uri="{FF2B5EF4-FFF2-40B4-BE49-F238E27FC236}">
                  <a16:creationId xmlns:a16="http://schemas.microsoft.com/office/drawing/2014/main" id="{7A76F8AB-0949-4906-A3B4-18C38DCB4019}"/>
                </a:ext>
              </a:extLst>
            </p:cNvPr>
            <p:cNvSpPr/>
            <p:nvPr/>
          </p:nvSpPr>
          <p:spPr>
            <a:xfrm rot="5400013">
              <a:off x="11686716" y="3726665"/>
              <a:ext cx="412751" cy="41275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1" name="Circle: Hollow 22">
              <a:extLst>
                <a:ext uri="{FF2B5EF4-FFF2-40B4-BE49-F238E27FC236}">
                  <a16:creationId xmlns:a16="http://schemas.microsoft.com/office/drawing/2014/main" id="{0E34F794-0EC9-4FF8-AAD3-69F03F322A6F}"/>
                </a:ext>
              </a:extLst>
            </p:cNvPr>
            <p:cNvSpPr/>
            <p:nvPr/>
          </p:nvSpPr>
          <p:spPr>
            <a:xfrm rot="5400013">
              <a:off x="11637221" y="5370161"/>
              <a:ext cx="332631" cy="33263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2" name="Circle: Hollow 23">
              <a:extLst>
                <a:ext uri="{FF2B5EF4-FFF2-40B4-BE49-F238E27FC236}">
                  <a16:creationId xmlns:a16="http://schemas.microsoft.com/office/drawing/2014/main" id="{BCEB549D-0C12-4FD9-B599-9E1CCE0ED792}"/>
                </a:ext>
              </a:extLst>
            </p:cNvPr>
            <p:cNvSpPr/>
            <p:nvPr/>
          </p:nvSpPr>
          <p:spPr>
            <a:xfrm rot="5400013">
              <a:off x="10607186" y="3797640"/>
              <a:ext cx="512374" cy="5123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37636"/>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3" name="Circle: Hollow 24">
              <a:extLst>
                <a:ext uri="{FF2B5EF4-FFF2-40B4-BE49-F238E27FC236}">
                  <a16:creationId xmlns:a16="http://schemas.microsoft.com/office/drawing/2014/main" id="{E5D01A90-C126-4F0C-8C32-37A6BEE56C4D}"/>
                </a:ext>
              </a:extLst>
            </p:cNvPr>
            <p:cNvSpPr/>
            <p:nvPr/>
          </p:nvSpPr>
          <p:spPr>
            <a:xfrm rot="5400013">
              <a:off x="10712862" y="5921408"/>
              <a:ext cx="412751" cy="41275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4" name="Circle: Hollow 25">
              <a:extLst>
                <a:ext uri="{FF2B5EF4-FFF2-40B4-BE49-F238E27FC236}">
                  <a16:creationId xmlns:a16="http://schemas.microsoft.com/office/drawing/2014/main" id="{11920F47-2007-4069-9D99-1A1B91F6BB59}"/>
                </a:ext>
              </a:extLst>
            </p:cNvPr>
            <p:cNvSpPr/>
            <p:nvPr/>
          </p:nvSpPr>
          <p:spPr>
            <a:xfrm rot="5400013">
              <a:off x="9657782" y="4668542"/>
              <a:ext cx="1045159" cy="1045159"/>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37636"/>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5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5" name="Circle: Hollow 26">
              <a:extLst>
                <a:ext uri="{FF2B5EF4-FFF2-40B4-BE49-F238E27FC236}">
                  <a16:creationId xmlns:a16="http://schemas.microsoft.com/office/drawing/2014/main" id="{84807E2A-7376-46DD-AA22-CA4C8ECDF4DE}"/>
                </a:ext>
              </a:extLst>
            </p:cNvPr>
            <p:cNvSpPr/>
            <p:nvPr/>
          </p:nvSpPr>
          <p:spPr>
            <a:xfrm rot="5400013">
              <a:off x="11338478" y="6236976"/>
              <a:ext cx="512374" cy="5123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6" name="Circle: Hollow 29">
              <a:extLst>
                <a:ext uri="{FF2B5EF4-FFF2-40B4-BE49-F238E27FC236}">
                  <a16:creationId xmlns:a16="http://schemas.microsoft.com/office/drawing/2014/main" id="{3F0A69B2-5E58-48C9-BDBF-44E5D5428D20}"/>
                </a:ext>
              </a:extLst>
            </p:cNvPr>
            <p:cNvSpPr/>
            <p:nvPr/>
          </p:nvSpPr>
          <p:spPr>
            <a:xfrm rot="5400013">
              <a:off x="11230149" y="4360152"/>
              <a:ext cx="174174" cy="174174"/>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26011"/>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6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27" name="Oval 30">
              <a:extLst>
                <a:ext uri="{FF2B5EF4-FFF2-40B4-BE49-F238E27FC236}">
                  <a16:creationId xmlns:a16="http://schemas.microsoft.com/office/drawing/2014/main" id="{F36FEF7A-4812-494D-8D64-3186F8656636}"/>
                </a:ext>
              </a:extLst>
            </p:cNvPr>
            <p:cNvSpPr/>
            <p:nvPr/>
          </p:nvSpPr>
          <p:spPr>
            <a:xfrm rot="5400013">
              <a:off x="11661690" y="4802429"/>
              <a:ext cx="77568" cy="775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FFFF">
                  <a:alpha val="6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8" name="Oval 39">
              <a:extLst>
                <a:ext uri="{FF2B5EF4-FFF2-40B4-BE49-F238E27FC236}">
                  <a16:creationId xmlns:a16="http://schemas.microsoft.com/office/drawing/2014/main" id="{99CECC9B-4074-46B6-A211-B02D13707B1C}"/>
                </a:ext>
              </a:extLst>
            </p:cNvPr>
            <p:cNvSpPr/>
            <p:nvPr/>
          </p:nvSpPr>
          <p:spPr>
            <a:xfrm rot="5400013">
              <a:off x="11024609" y="3659200"/>
              <a:ext cx="77568" cy="775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FFFF">
                  <a:alpha val="6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29" name="Oval 40">
              <a:extLst>
                <a:ext uri="{FF2B5EF4-FFF2-40B4-BE49-F238E27FC236}">
                  <a16:creationId xmlns:a16="http://schemas.microsoft.com/office/drawing/2014/main" id="{5CEBEDD0-8FA0-413A-BFCB-01AE3598D023}"/>
                </a:ext>
              </a:extLst>
            </p:cNvPr>
            <p:cNvSpPr/>
            <p:nvPr/>
          </p:nvSpPr>
          <p:spPr>
            <a:xfrm rot="5400013">
              <a:off x="11271214" y="5687769"/>
              <a:ext cx="77568" cy="775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FFFFFF">
                  <a:alpha val="6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nvGrpSpPr>
            <p:cNvPr id="30" name="Group 49" descr="Glow Light">
              <a:extLst>
                <a:ext uri="{FF2B5EF4-FFF2-40B4-BE49-F238E27FC236}">
                  <a16:creationId xmlns:a16="http://schemas.microsoft.com/office/drawing/2014/main" id="{0A5FDAFE-7E0C-404D-805E-FA268B0C2C5B}"/>
                </a:ext>
              </a:extLst>
            </p:cNvPr>
            <p:cNvGrpSpPr/>
            <p:nvPr/>
          </p:nvGrpSpPr>
          <p:grpSpPr>
            <a:xfrm>
              <a:off x="11856403" y="1764526"/>
              <a:ext cx="184937" cy="184937"/>
              <a:chOff x="11856403" y="1764526"/>
              <a:chExt cx="184937" cy="184937"/>
            </a:xfrm>
          </p:grpSpPr>
          <p:sp>
            <p:nvSpPr>
              <p:cNvPr id="31" name="Oval 103">
                <a:extLst>
                  <a:ext uri="{FF2B5EF4-FFF2-40B4-BE49-F238E27FC236}">
                    <a16:creationId xmlns:a16="http://schemas.microsoft.com/office/drawing/2014/main" id="{165F0579-D81A-43AC-A809-06DD66DF2A21}"/>
                  </a:ext>
                </a:extLst>
              </p:cNvPr>
              <p:cNvSpPr/>
              <p:nvPr/>
            </p:nvSpPr>
            <p:spPr>
              <a:xfrm rot="5220012">
                <a:off x="11856403" y="1764526"/>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2" name="Oval 104">
                <a:extLst>
                  <a:ext uri="{FF2B5EF4-FFF2-40B4-BE49-F238E27FC236}">
                    <a16:creationId xmlns:a16="http://schemas.microsoft.com/office/drawing/2014/main" id="{7C1F85A8-120D-4D3F-9AC2-58D248C0ADA7}"/>
                  </a:ext>
                </a:extLst>
              </p:cNvPr>
              <p:cNvSpPr/>
              <p:nvPr/>
            </p:nvSpPr>
            <p:spPr>
              <a:xfrm rot="5220012">
                <a:off x="11928732" y="1836801"/>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grpSp>
          <p:nvGrpSpPr>
            <p:cNvPr id="33" name="Group 50" descr="Glow Light">
              <a:extLst>
                <a:ext uri="{FF2B5EF4-FFF2-40B4-BE49-F238E27FC236}">
                  <a16:creationId xmlns:a16="http://schemas.microsoft.com/office/drawing/2014/main" id="{DCE6D593-3FEB-43AB-B9E1-47BC465CF04C}"/>
                </a:ext>
              </a:extLst>
            </p:cNvPr>
            <p:cNvGrpSpPr/>
            <p:nvPr/>
          </p:nvGrpSpPr>
          <p:grpSpPr>
            <a:xfrm>
              <a:off x="11484297" y="2955084"/>
              <a:ext cx="184937" cy="184937"/>
              <a:chOff x="11484297" y="2955084"/>
              <a:chExt cx="184937" cy="184937"/>
            </a:xfrm>
          </p:grpSpPr>
          <p:sp>
            <p:nvSpPr>
              <p:cNvPr id="34" name="Oval 101">
                <a:extLst>
                  <a:ext uri="{FF2B5EF4-FFF2-40B4-BE49-F238E27FC236}">
                    <a16:creationId xmlns:a16="http://schemas.microsoft.com/office/drawing/2014/main" id="{4BBB7DE2-B48C-43A5-9767-9CF45E92A153}"/>
                  </a:ext>
                </a:extLst>
              </p:cNvPr>
              <p:cNvSpPr/>
              <p:nvPr/>
            </p:nvSpPr>
            <p:spPr>
              <a:xfrm rot="5220012">
                <a:off x="11484297" y="2955084"/>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5" name="Oval 102">
                <a:extLst>
                  <a:ext uri="{FF2B5EF4-FFF2-40B4-BE49-F238E27FC236}">
                    <a16:creationId xmlns:a16="http://schemas.microsoft.com/office/drawing/2014/main" id="{049E08BD-CC7D-43A9-8012-391DACF751E7}"/>
                  </a:ext>
                </a:extLst>
              </p:cNvPr>
              <p:cNvSpPr/>
              <p:nvPr/>
            </p:nvSpPr>
            <p:spPr>
              <a:xfrm rot="5220012">
                <a:off x="11556626" y="3027359"/>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grpSp>
          <p:nvGrpSpPr>
            <p:cNvPr id="36" name="Group 51" descr="Glow Light">
              <a:extLst>
                <a:ext uri="{FF2B5EF4-FFF2-40B4-BE49-F238E27FC236}">
                  <a16:creationId xmlns:a16="http://schemas.microsoft.com/office/drawing/2014/main" id="{265924F7-9ABD-4403-8BD6-C99625F28CBC}"/>
                </a:ext>
              </a:extLst>
            </p:cNvPr>
            <p:cNvGrpSpPr/>
            <p:nvPr/>
          </p:nvGrpSpPr>
          <p:grpSpPr>
            <a:xfrm>
              <a:off x="10970934" y="4346179"/>
              <a:ext cx="184937" cy="184937"/>
              <a:chOff x="10970934" y="4346179"/>
              <a:chExt cx="184937" cy="184937"/>
            </a:xfrm>
          </p:grpSpPr>
          <p:sp>
            <p:nvSpPr>
              <p:cNvPr id="37" name="Oval 99">
                <a:extLst>
                  <a:ext uri="{FF2B5EF4-FFF2-40B4-BE49-F238E27FC236}">
                    <a16:creationId xmlns:a16="http://schemas.microsoft.com/office/drawing/2014/main" id="{0B5BEDF3-1A2D-4BE1-8AB4-9D0756CF4456}"/>
                  </a:ext>
                </a:extLst>
              </p:cNvPr>
              <p:cNvSpPr/>
              <p:nvPr/>
            </p:nvSpPr>
            <p:spPr>
              <a:xfrm rot="5220012">
                <a:off x="10970934" y="4346179"/>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8" name="Oval 100">
                <a:extLst>
                  <a:ext uri="{FF2B5EF4-FFF2-40B4-BE49-F238E27FC236}">
                    <a16:creationId xmlns:a16="http://schemas.microsoft.com/office/drawing/2014/main" id="{BE3BC003-4E14-46B6-9D79-AEE68C042FA6}"/>
                  </a:ext>
                </a:extLst>
              </p:cNvPr>
              <p:cNvSpPr/>
              <p:nvPr/>
            </p:nvSpPr>
            <p:spPr>
              <a:xfrm rot="5220012">
                <a:off x="11043263" y="4418454"/>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grpSp>
          <p:nvGrpSpPr>
            <p:cNvPr id="39" name="Group 52" descr="Glow Light">
              <a:extLst>
                <a:ext uri="{FF2B5EF4-FFF2-40B4-BE49-F238E27FC236}">
                  <a16:creationId xmlns:a16="http://schemas.microsoft.com/office/drawing/2014/main" id="{C849763F-0A06-4F91-B696-D3131F9BFFA7}"/>
                </a:ext>
              </a:extLst>
            </p:cNvPr>
            <p:cNvGrpSpPr/>
            <p:nvPr/>
          </p:nvGrpSpPr>
          <p:grpSpPr>
            <a:xfrm>
              <a:off x="11889586" y="5136815"/>
              <a:ext cx="184937" cy="184937"/>
              <a:chOff x="11889586" y="5136815"/>
              <a:chExt cx="184937" cy="184937"/>
            </a:xfrm>
          </p:grpSpPr>
          <p:sp>
            <p:nvSpPr>
              <p:cNvPr id="40" name="Oval 97">
                <a:extLst>
                  <a:ext uri="{FF2B5EF4-FFF2-40B4-BE49-F238E27FC236}">
                    <a16:creationId xmlns:a16="http://schemas.microsoft.com/office/drawing/2014/main" id="{A39CB966-2C89-4D39-899E-75B9B502DA72}"/>
                  </a:ext>
                </a:extLst>
              </p:cNvPr>
              <p:cNvSpPr/>
              <p:nvPr/>
            </p:nvSpPr>
            <p:spPr>
              <a:xfrm rot="5220012">
                <a:off x="11889586" y="5136815"/>
                <a:ext cx="184937" cy="1849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FFFFFF"/>
                  </a:gs>
                  <a:gs pos="100000">
                    <a:srgbClr val="F2F2F2"/>
                  </a:gs>
                </a:gsLst>
                <a:path path="circle">
                  <a:fillToRect l="50000" t="50000" r="50000" b="5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1" name="Oval 98">
                <a:extLst>
                  <a:ext uri="{FF2B5EF4-FFF2-40B4-BE49-F238E27FC236}">
                    <a16:creationId xmlns:a16="http://schemas.microsoft.com/office/drawing/2014/main" id="{DEFE931F-1C30-4C29-9632-7E0CAC88EEFE}"/>
                  </a:ext>
                </a:extLst>
              </p:cNvPr>
              <p:cNvSpPr/>
              <p:nvPr/>
            </p:nvSpPr>
            <p:spPr>
              <a:xfrm rot="5220012">
                <a:off x="11961915" y="5209090"/>
                <a:ext cx="40398" cy="403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sp>
          <p:nvSpPr>
            <p:cNvPr id="42" name="Circle: Hollow 62">
              <a:extLst>
                <a:ext uri="{FF2B5EF4-FFF2-40B4-BE49-F238E27FC236}">
                  <a16:creationId xmlns:a16="http://schemas.microsoft.com/office/drawing/2014/main" id="{834B5751-E799-425B-BDDD-D62A28C3ABEF}"/>
                </a:ext>
              </a:extLst>
            </p:cNvPr>
            <p:cNvSpPr/>
            <p:nvPr/>
          </p:nvSpPr>
          <p:spPr>
            <a:xfrm rot="5400013">
              <a:off x="11678496" y="5779493"/>
              <a:ext cx="412751" cy="412751"/>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9630"/>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noFill/>
            <a:ln w="12701" cap="flat">
              <a:solidFill>
                <a:srgbClr val="FFFFFF">
                  <a:alpha val="2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rbel"/>
              </a:endParaRPr>
            </a:p>
          </p:txBody>
        </p:sp>
        <p:sp>
          <p:nvSpPr>
            <p:cNvPr id="43" name="Oval 64">
              <a:extLst>
                <a:ext uri="{FF2B5EF4-FFF2-40B4-BE49-F238E27FC236}">
                  <a16:creationId xmlns:a16="http://schemas.microsoft.com/office/drawing/2014/main" id="{342439C8-EB12-45BD-9F33-70C9043D60DD}"/>
                </a:ext>
              </a:extLst>
            </p:cNvPr>
            <p:cNvSpPr/>
            <p:nvPr/>
          </p:nvSpPr>
          <p:spPr>
            <a:xfrm rot="5400013">
              <a:off x="12063469" y="701793"/>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4" name="Oval 65">
              <a:extLst>
                <a:ext uri="{FF2B5EF4-FFF2-40B4-BE49-F238E27FC236}">
                  <a16:creationId xmlns:a16="http://schemas.microsoft.com/office/drawing/2014/main" id="{59057038-8B2E-4B42-9C5F-40DDB4CFD047}"/>
                </a:ext>
              </a:extLst>
            </p:cNvPr>
            <p:cNvSpPr/>
            <p:nvPr/>
          </p:nvSpPr>
          <p:spPr>
            <a:xfrm rot="5400013">
              <a:off x="11860948" y="1431813"/>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5" name="Oval 66">
              <a:extLst>
                <a:ext uri="{FF2B5EF4-FFF2-40B4-BE49-F238E27FC236}">
                  <a16:creationId xmlns:a16="http://schemas.microsoft.com/office/drawing/2014/main" id="{B072B9FD-E680-4057-BECB-4068A32D2D58}"/>
                </a:ext>
              </a:extLst>
            </p:cNvPr>
            <p:cNvSpPr/>
            <p:nvPr/>
          </p:nvSpPr>
          <p:spPr>
            <a:xfrm rot="5400013">
              <a:off x="12073253" y="2554623"/>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6" name="Oval 67">
              <a:extLst>
                <a:ext uri="{FF2B5EF4-FFF2-40B4-BE49-F238E27FC236}">
                  <a16:creationId xmlns:a16="http://schemas.microsoft.com/office/drawing/2014/main" id="{CF3A11FE-FB7A-4FBD-8DD8-7355477910C5}"/>
                </a:ext>
              </a:extLst>
            </p:cNvPr>
            <p:cNvSpPr/>
            <p:nvPr/>
          </p:nvSpPr>
          <p:spPr>
            <a:xfrm rot="5400013">
              <a:off x="11882948" y="2562121"/>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7" name="Oval 68">
              <a:extLst>
                <a:ext uri="{FF2B5EF4-FFF2-40B4-BE49-F238E27FC236}">
                  <a16:creationId xmlns:a16="http://schemas.microsoft.com/office/drawing/2014/main" id="{0E1BDB90-69BE-4B14-AACD-1C11C69535E6}"/>
                </a:ext>
              </a:extLst>
            </p:cNvPr>
            <p:cNvSpPr/>
            <p:nvPr/>
          </p:nvSpPr>
          <p:spPr>
            <a:xfrm rot="5400013">
              <a:off x="12016258" y="4680402"/>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8" name="Oval 69">
              <a:extLst>
                <a:ext uri="{FF2B5EF4-FFF2-40B4-BE49-F238E27FC236}">
                  <a16:creationId xmlns:a16="http://schemas.microsoft.com/office/drawing/2014/main" id="{367DCC7A-FA71-4749-B70A-6CDED67CFB57}"/>
                </a:ext>
              </a:extLst>
            </p:cNvPr>
            <p:cNvSpPr/>
            <p:nvPr/>
          </p:nvSpPr>
          <p:spPr>
            <a:xfrm rot="5400013">
              <a:off x="12084701" y="5709166"/>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49" name="Oval 70">
              <a:extLst>
                <a:ext uri="{FF2B5EF4-FFF2-40B4-BE49-F238E27FC236}">
                  <a16:creationId xmlns:a16="http://schemas.microsoft.com/office/drawing/2014/main" id="{8A4CD645-024D-4F11-B215-12D9D310F92D}"/>
                </a:ext>
              </a:extLst>
            </p:cNvPr>
            <p:cNvSpPr/>
            <p:nvPr/>
          </p:nvSpPr>
          <p:spPr>
            <a:xfrm rot="5400013">
              <a:off x="11940336" y="6334917"/>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50" name="Oval 71">
              <a:extLst>
                <a:ext uri="{FF2B5EF4-FFF2-40B4-BE49-F238E27FC236}">
                  <a16:creationId xmlns:a16="http://schemas.microsoft.com/office/drawing/2014/main" id="{3EB94BE3-15E1-4393-9E29-743D0EAD2982}"/>
                </a:ext>
              </a:extLst>
            </p:cNvPr>
            <p:cNvSpPr/>
            <p:nvPr/>
          </p:nvSpPr>
          <p:spPr>
            <a:xfrm rot="5400013">
              <a:off x="12078154" y="6705707"/>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51" name="Oval 78">
              <a:extLst>
                <a:ext uri="{FF2B5EF4-FFF2-40B4-BE49-F238E27FC236}">
                  <a16:creationId xmlns:a16="http://schemas.microsoft.com/office/drawing/2014/main" id="{7CD1D782-DD74-4575-B999-1CD6A4F94801}"/>
                </a:ext>
              </a:extLst>
            </p:cNvPr>
            <p:cNvSpPr/>
            <p:nvPr/>
          </p:nvSpPr>
          <p:spPr>
            <a:xfrm rot="5400013">
              <a:off x="11386264" y="0"/>
              <a:ext cx="35999" cy="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grpSp>
      <p:sp>
        <p:nvSpPr>
          <p:cNvPr id="52" name="Picture Placeholder 3">
            <a:extLst>
              <a:ext uri="{FF2B5EF4-FFF2-40B4-BE49-F238E27FC236}">
                <a16:creationId xmlns:a16="http://schemas.microsoft.com/office/drawing/2014/main" id="{9D9E58CD-D3E2-4796-9A6B-F3F1CFB1D3E0}"/>
              </a:ext>
            </a:extLst>
          </p:cNvPr>
          <p:cNvSpPr txBox="1">
            <a:spLocks noGrp="1"/>
          </p:cNvSpPr>
          <p:nvPr>
            <p:ph type="pic" idx="4294967295"/>
          </p:nvPr>
        </p:nvSpPr>
        <p:spPr>
          <a:xfrm>
            <a:off x="0" y="0"/>
            <a:ext cx="12191996" cy="6851654"/>
          </a:xfrm>
        </p:spPr>
        <p:txBody>
          <a:bodyPr anchor="ctr" anchorCtr="1"/>
          <a:lstStyle>
            <a:lvl1pPr marL="0" indent="0" algn="ctr">
              <a:buNone/>
              <a:defRPr sz="1600"/>
            </a:lvl1pPr>
          </a:lstStyle>
          <a:p>
            <a:pPr lvl="0"/>
            <a:r>
              <a:rPr lang="en-US"/>
              <a:t>Drag and Drop or Insert Your Picture</a:t>
            </a:r>
          </a:p>
        </p:txBody>
      </p:sp>
      <p:sp>
        <p:nvSpPr>
          <p:cNvPr id="53" name="Title 1">
            <a:extLst>
              <a:ext uri="{FF2B5EF4-FFF2-40B4-BE49-F238E27FC236}">
                <a16:creationId xmlns:a16="http://schemas.microsoft.com/office/drawing/2014/main" id="{C0EA9EBB-69C1-47A8-9D94-038E3A3E399B}"/>
              </a:ext>
            </a:extLst>
          </p:cNvPr>
          <p:cNvSpPr txBox="1">
            <a:spLocks noGrp="1"/>
          </p:cNvSpPr>
          <p:nvPr>
            <p:ph type="title"/>
          </p:nvPr>
        </p:nvSpPr>
        <p:spPr>
          <a:xfrm rot="180000">
            <a:off x="6014978" y="3579812"/>
            <a:ext cx="5347786" cy="2416375"/>
          </a:xfrm>
        </p:spPr>
        <p:txBody>
          <a:bodyPr anchor="b"/>
          <a:lstStyle>
            <a:lvl1pPr algn="r">
              <a:defRPr/>
            </a:lvl1pPr>
          </a:lstStyle>
          <a:p>
            <a:pPr lvl="0"/>
            <a:r>
              <a:rPr lang="en-US"/>
              <a:t>Slide Title</a:t>
            </a:r>
          </a:p>
        </p:txBody>
      </p:sp>
    </p:spTree>
    <p:extLst>
      <p:ext uri="{BB962C8B-B14F-4D97-AF65-F5344CB8AC3E}">
        <p14:creationId xmlns:p14="http://schemas.microsoft.com/office/powerpoint/2010/main" val="192890377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Created by: Name Surname</a:t>
            </a:r>
          </a:p>
          <a:p>
            <a:r>
              <a:rPr lang="en-US"/>
              <a:t>Created April 2021</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a:latin typeface="Gill Sans MT" panose="020B0502020104020203" pitchFamily="34" charset="77"/>
              </a:rPr>
              <a:t>INSPIRED.</a:t>
            </a:r>
          </a:p>
          <a:p>
            <a:r>
              <a:rPr lang="en-US" sz="2600" spc="200" baseline="0">
                <a:latin typeface="Gill Sans MT" panose="020B0502020104020203" pitchFamily="34" charset="77"/>
              </a:rPr>
              <a:t>EMPOWERED.</a:t>
            </a:r>
          </a:p>
          <a:p>
            <a:r>
              <a:rPr lang="en-US" sz="2600" spc="200" baseline="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Buckinghamshire New University</a:t>
            </a:r>
          </a:p>
          <a:p>
            <a:r>
              <a:rPr lang="en-US"/>
              <a:t>PowerPoint Presentation Template</a:t>
            </a:r>
          </a:p>
        </p:txBody>
      </p:sp>
    </p:spTree>
    <p:extLst>
      <p:ext uri="{BB962C8B-B14F-4D97-AF65-F5344CB8AC3E}">
        <p14:creationId xmlns:p14="http://schemas.microsoft.com/office/powerpoint/2010/main" val="687241494"/>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3F2315-3CD0-9644-9945-FAE2694A4A03}"/>
              </a:ext>
            </a:extLst>
          </p:cNvPr>
          <p:cNvSpPr/>
          <p:nvPr userDrawn="1"/>
        </p:nvSpPr>
        <p:spPr>
          <a:xfrm>
            <a:off x="0" y="5276260"/>
            <a:ext cx="12192000" cy="1581739"/>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EA704-8904-F64A-8AAB-550277719F9C}"/>
              </a:ext>
            </a:extLst>
          </p:cNvPr>
          <p:cNvPicPr>
            <a:picLocks noChangeAspect="1"/>
          </p:cNvPicPr>
          <p:nvPr userDrawn="1"/>
        </p:nvPicPr>
        <p:blipFill rotWithShape="1">
          <a:blip r:embed="rId2"/>
          <a:srcRect t="76936"/>
          <a:stretch/>
        </p:blipFill>
        <p:spPr>
          <a:xfrm>
            <a:off x="0" y="5276260"/>
            <a:ext cx="12192000" cy="1581740"/>
          </a:xfrm>
          <a:prstGeom prst="rect">
            <a:avLst/>
          </a:prstGeom>
        </p:spPr>
      </p:pic>
      <p:sp>
        <p:nvSpPr>
          <p:cNvPr id="8" name="Rectangle 7">
            <a:extLst>
              <a:ext uri="{FF2B5EF4-FFF2-40B4-BE49-F238E27FC236}">
                <a16:creationId xmlns:a16="http://schemas.microsoft.com/office/drawing/2014/main" id="{F85CA902-47B4-074A-8E63-733C21D7F20E}"/>
              </a:ext>
            </a:extLst>
          </p:cNvPr>
          <p:cNvSpPr/>
          <p:nvPr userDrawn="1"/>
        </p:nvSpPr>
        <p:spPr>
          <a:xfrm>
            <a:off x="8978746" y="407347"/>
            <a:ext cx="3213253" cy="5966021"/>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B4A2CD0A-A641-F044-9018-32C1663B84BB}"/>
              </a:ext>
            </a:extLst>
          </p:cNvPr>
          <p:cNvPicPr>
            <a:picLocks noChangeAspect="1"/>
          </p:cNvPicPr>
          <p:nvPr userDrawn="1"/>
        </p:nvPicPr>
        <p:blipFill>
          <a:blip r:embed="rId3"/>
          <a:stretch>
            <a:fillRect/>
          </a:stretch>
        </p:blipFill>
        <p:spPr>
          <a:xfrm>
            <a:off x="407988" y="404813"/>
            <a:ext cx="2540725" cy="662501"/>
          </a:xfrm>
          <a:prstGeom prst="rect">
            <a:avLst/>
          </a:prstGeom>
        </p:spPr>
      </p:pic>
      <p:sp>
        <p:nvSpPr>
          <p:cNvPr id="26" name="Text Placeholder 25">
            <a:extLst>
              <a:ext uri="{FF2B5EF4-FFF2-40B4-BE49-F238E27FC236}">
                <a16:creationId xmlns:a16="http://schemas.microsoft.com/office/drawing/2014/main" id="{7E9FD01D-4B3A-C74D-AA69-D281E06B5B12}"/>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Created by: Name Surname</a:t>
            </a:r>
          </a:p>
          <a:p>
            <a:r>
              <a:rPr lang="en-US"/>
              <a:t>Created April 2021</a:t>
            </a:r>
          </a:p>
        </p:txBody>
      </p:sp>
      <p:pic>
        <p:nvPicPr>
          <p:cNvPr id="10" name="Picture 9">
            <a:extLst>
              <a:ext uri="{FF2B5EF4-FFF2-40B4-BE49-F238E27FC236}">
                <a16:creationId xmlns:a16="http://schemas.microsoft.com/office/drawing/2014/main" id="{2246E32C-A6DC-6E43-8D16-292778D8E412}"/>
              </a:ext>
            </a:extLst>
          </p:cNvPr>
          <p:cNvPicPr>
            <a:picLocks noChangeAspect="1"/>
          </p:cNvPicPr>
          <p:nvPr userDrawn="1"/>
        </p:nvPicPr>
        <p:blipFill rotWithShape="1">
          <a:blip r:embed="rId4"/>
          <a:srcRect l="25507" t="-804" r="25507" b="804"/>
          <a:stretch/>
        </p:blipFill>
        <p:spPr>
          <a:xfrm rot="10800000">
            <a:off x="9408572" y="-2604053"/>
            <a:ext cx="2371346" cy="6858000"/>
          </a:xfrm>
          <a:prstGeom prst="rect">
            <a:avLst/>
          </a:prstGeom>
        </p:spPr>
      </p:pic>
      <p:sp>
        <p:nvSpPr>
          <p:cNvPr id="9" name="TextBox 8">
            <a:extLst>
              <a:ext uri="{FF2B5EF4-FFF2-40B4-BE49-F238E27FC236}">
                <a16:creationId xmlns:a16="http://schemas.microsoft.com/office/drawing/2014/main" id="{7123FED5-3B50-7347-A10A-24E1064F4428}"/>
              </a:ext>
            </a:extLst>
          </p:cNvPr>
          <p:cNvSpPr txBox="1"/>
          <p:nvPr userDrawn="1"/>
        </p:nvSpPr>
        <p:spPr>
          <a:xfrm>
            <a:off x="9238488" y="4613760"/>
            <a:ext cx="295351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a:latin typeface="Gill Sans MT" panose="020B0502020104020203" pitchFamily="34" charset="77"/>
              </a:rPr>
              <a:t>INSPIRED.</a:t>
            </a:r>
          </a:p>
          <a:p>
            <a:r>
              <a:rPr lang="en-US" sz="2600" spc="200" baseline="0">
                <a:latin typeface="Gill Sans MT" panose="020B0502020104020203" pitchFamily="34" charset="77"/>
              </a:rPr>
              <a:t>EMPOWERED.</a:t>
            </a:r>
          </a:p>
          <a:p>
            <a:r>
              <a:rPr lang="en-US" sz="2600" spc="200" baseline="0">
                <a:latin typeface="Gill Sans MT" panose="020B0502020104020203" pitchFamily="34" charset="77"/>
              </a:rPr>
              <a:t>EMPLOYED.</a:t>
            </a:r>
          </a:p>
        </p:txBody>
      </p:sp>
      <p:sp>
        <p:nvSpPr>
          <p:cNvPr id="11" name="Text Placeholder 25">
            <a:extLst>
              <a:ext uri="{FF2B5EF4-FFF2-40B4-BE49-F238E27FC236}">
                <a16:creationId xmlns:a16="http://schemas.microsoft.com/office/drawing/2014/main" id="{C41A3788-46CD-D447-AAE9-26820521E5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Buckinghamshire New University</a:t>
            </a:r>
          </a:p>
          <a:p>
            <a:r>
              <a:rPr lang="en-US"/>
              <a:t>PowerPoint Presentation Template</a:t>
            </a:r>
          </a:p>
        </p:txBody>
      </p:sp>
    </p:spTree>
    <p:extLst>
      <p:ext uri="{BB962C8B-B14F-4D97-AF65-F5344CB8AC3E}">
        <p14:creationId xmlns:p14="http://schemas.microsoft.com/office/powerpoint/2010/main" val="4141915020"/>
      </p:ext>
    </p:extLst>
  </p:cSld>
  <p:clrMapOvr>
    <a:masterClrMapping/>
  </p:clrMapOvr>
  <p:extLst>
    <p:ext uri="{DCECCB84-F9BA-43D5-87BE-67443E8EF086}">
      <p15:sldGuideLst xmlns:p15="http://schemas.microsoft.com/office/powerpoint/2012/main">
        <p15:guide id="1" orient="horz" pos="255">
          <p15:clr>
            <a:srgbClr val="FBAE40"/>
          </p15:clr>
        </p15:guide>
        <p15:guide id="3" orient="horz" pos="4065">
          <p15:clr>
            <a:srgbClr val="FBAE40"/>
          </p15:clr>
        </p15:guide>
        <p15:guide id="4" pos="7423">
          <p15:clr>
            <a:srgbClr val="FBAE40"/>
          </p15:clr>
        </p15:guide>
        <p15:guide id="5" pos="2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8FD271E-DF91-C343-A53F-E820149688B9}"/>
              </a:ext>
            </a:extLst>
          </p:cNvPr>
          <p:cNvSpPr/>
          <p:nvPr userDrawn="1"/>
        </p:nvSpPr>
        <p:spPr>
          <a:xfrm>
            <a:off x="8599991" y="0"/>
            <a:ext cx="359201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E9DC1C-3829-1240-B873-8F25F87A32F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23" name="Picture 22" descr="A black and white logo&#10;&#10;Description automatically generated with low confidence">
            <a:extLst>
              <a:ext uri="{FF2B5EF4-FFF2-40B4-BE49-F238E27FC236}">
                <a16:creationId xmlns:a16="http://schemas.microsoft.com/office/drawing/2014/main" id="{DC17E81D-4ED7-CC42-BCBF-BA5024953A63}"/>
              </a:ext>
            </a:extLst>
          </p:cNvPr>
          <p:cNvPicPr>
            <a:picLocks noChangeAspect="1"/>
          </p:cNvPicPr>
          <p:nvPr userDrawn="1"/>
        </p:nvPicPr>
        <p:blipFill rotWithShape="1">
          <a:blip r:embed="rId3"/>
          <a:srcRect r="50000"/>
          <a:stretch/>
        </p:blipFill>
        <p:spPr>
          <a:xfrm>
            <a:off x="9419985" y="0"/>
            <a:ext cx="2772015" cy="6858000"/>
          </a:xfrm>
          <a:prstGeom prst="rect">
            <a:avLst/>
          </a:prstGeom>
        </p:spPr>
      </p:pic>
      <p:sp>
        <p:nvSpPr>
          <p:cNvPr id="9" name="Text Placeholder 25">
            <a:extLst>
              <a:ext uri="{FF2B5EF4-FFF2-40B4-BE49-F238E27FC236}">
                <a16:creationId xmlns:a16="http://schemas.microsoft.com/office/drawing/2014/main" id="{35F5C73E-7C4C-FF4F-80FA-2CC219AD241A}"/>
              </a:ext>
            </a:extLst>
          </p:cNvPr>
          <p:cNvSpPr>
            <a:spLocks noGrp="1"/>
          </p:cNvSpPr>
          <p:nvPr>
            <p:ph type="body" sz="quarter" idx="10" hasCustomPrompt="1"/>
          </p:nvPr>
        </p:nvSpPr>
        <p:spPr>
          <a:xfrm>
            <a:off x="412083" y="3915292"/>
            <a:ext cx="8154582" cy="1184246"/>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Created by: Name Surname</a:t>
            </a:r>
          </a:p>
          <a:p>
            <a:r>
              <a:rPr lang="en-US"/>
              <a:t>Created April 2021</a:t>
            </a:r>
          </a:p>
        </p:txBody>
      </p:sp>
      <p:sp>
        <p:nvSpPr>
          <p:cNvPr id="10" name="Text Placeholder 25">
            <a:extLst>
              <a:ext uri="{FF2B5EF4-FFF2-40B4-BE49-F238E27FC236}">
                <a16:creationId xmlns:a16="http://schemas.microsoft.com/office/drawing/2014/main" id="{AD9607E6-6F85-F549-8595-AA312AE2B1E0}"/>
              </a:ext>
            </a:extLst>
          </p:cNvPr>
          <p:cNvSpPr>
            <a:spLocks noGrp="1"/>
          </p:cNvSpPr>
          <p:nvPr>
            <p:ph type="body" sz="quarter" idx="11" hasCustomPrompt="1"/>
          </p:nvPr>
        </p:nvSpPr>
        <p:spPr>
          <a:xfrm>
            <a:off x="412082" y="1450004"/>
            <a:ext cx="8154583" cy="2383442"/>
          </a:xfrm>
        </p:spPr>
        <p:txBody>
          <a:bodyPr>
            <a:normAutofit/>
          </a:bodyPr>
          <a:lstStyle>
            <a:lvl1pPr>
              <a:buFontTx/>
              <a:buNone/>
              <a:defRPr sz="30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r>
              <a:rPr lang="en-US"/>
              <a:t>Buckinghamshire New University</a:t>
            </a:r>
          </a:p>
          <a:p>
            <a:r>
              <a:rPr lang="en-US"/>
              <a:t>PowerPoint Presentation Template</a:t>
            </a:r>
          </a:p>
        </p:txBody>
      </p:sp>
      <p:sp>
        <p:nvSpPr>
          <p:cNvPr id="11" name="TextBox 10">
            <a:extLst>
              <a:ext uri="{FF2B5EF4-FFF2-40B4-BE49-F238E27FC236}">
                <a16:creationId xmlns:a16="http://schemas.microsoft.com/office/drawing/2014/main" id="{4A3DA85C-0282-2A4C-85F5-40B7BB361E66}"/>
              </a:ext>
            </a:extLst>
          </p:cNvPr>
          <p:cNvSpPr txBox="1"/>
          <p:nvPr userDrawn="1"/>
        </p:nvSpPr>
        <p:spPr>
          <a:xfrm>
            <a:off x="9238488" y="4613760"/>
            <a:ext cx="254552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200" baseline="0">
                <a:solidFill>
                  <a:schemeClr val="bg1"/>
                </a:solidFill>
                <a:latin typeface="Gill Sans MT" panose="020B0502020104020203" pitchFamily="34" charset="77"/>
              </a:rPr>
              <a:t>INSPIRED.</a:t>
            </a:r>
          </a:p>
          <a:p>
            <a:r>
              <a:rPr lang="en-US" sz="2600" spc="200" baseline="0">
                <a:solidFill>
                  <a:schemeClr val="bg1"/>
                </a:solidFill>
                <a:latin typeface="Gill Sans MT" panose="020B0502020104020203" pitchFamily="34" charset="77"/>
              </a:rPr>
              <a:t>EMPOWERED.</a:t>
            </a:r>
          </a:p>
          <a:p>
            <a:r>
              <a:rPr lang="en-US" sz="2600" spc="200" baseline="0">
                <a:solidFill>
                  <a:schemeClr val="bg1"/>
                </a:solidFill>
                <a:latin typeface="Gill Sans MT" panose="020B0502020104020203" pitchFamily="34" charset="77"/>
              </a:rPr>
              <a:t>EMPLOYED.</a:t>
            </a:r>
          </a:p>
        </p:txBody>
      </p:sp>
    </p:spTree>
    <p:extLst>
      <p:ext uri="{BB962C8B-B14F-4D97-AF65-F5344CB8AC3E}">
        <p14:creationId xmlns:p14="http://schemas.microsoft.com/office/powerpoint/2010/main" val="1452424706"/>
      </p:ext>
    </p:extLst>
  </p:cSld>
  <p:clrMapOvr>
    <a:masterClrMapping/>
  </p:clrMapOvr>
  <p:extLst>
    <p:ext uri="{DCECCB84-F9BA-43D5-87BE-67443E8EF086}">
      <p15:sldGuideLst xmlns:p15="http://schemas.microsoft.com/office/powerpoint/2012/main">
        <p15:guide id="1" orient="horz" pos="4065">
          <p15:clr>
            <a:srgbClr val="FBAE40"/>
          </p15:clr>
        </p15:guide>
        <p15:guide id="2" pos="257">
          <p15:clr>
            <a:srgbClr val="FBAE40"/>
          </p15:clr>
        </p15:guide>
        <p15:guide id="3" orient="horz" pos="255">
          <p15:clr>
            <a:srgbClr val="FBAE40"/>
          </p15:clr>
        </p15:guide>
        <p15:guide id="4" pos="7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9F809-DAF3-1745-8530-44420323FAFD}"/>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2" name="Rectangle 1">
            <a:extLst>
              <a:ext uri="{FF2B5EF4-FFF2-40B4-BE49-F238E27FC236}">
                <a16:creationId xmlns:a16="http://schemas.microsoft.com/office/drawing/2014/main" id="{E92CC0FA-7D00-7644-985D-01B8314B1786}"/>
              </a:ext>
            </a:extLst>
          </p:cNvPr>
          <p:cNvSpPr/>
          <p:nvPr userDrawn="1"/>
        </p:nvSpPr>
        <p:spPr>
          <a:xfrm>
            <a:off x="6096000" y="0"/>
            <a:ext cx="6096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459725"/>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orient="horz" pos="255">
          <p15:clr>
            <a:srgbClr val="FBAE40"/>
          </p15:clr>
        </p15:guide>
        <p15:guide id="5" orient="horz" pos="40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 with picture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AD5A3-320D-264C-9CE9-686CBD629AA3}"/>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4" name="Rectangle 3">
            <a:extLst>
              <a:ext uri="{FF2B5EF4-FFF2-40B4-BE49-F238E27FC236}">
                <a16:creationId xmlns:a16="http://schemas.microsoft.com/office/drawing/2014/main" id="{D698054F-EFA9-3342-8D51-4E2ABA91FB6F}"/>
              </a:ext>
            </a:extLst>
          </p:cNvPr>
          <p:cNvSpPr/>
          <p:nvPr userDrawn="1"/>
        </p:nvSpPr>
        <p:spPr>
          <a:xfrm>
            <a:off x="8547234" y="0"/>
            <a:ext cx="36447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Picture Placeholder 4">
            <a:extLst>
              <a:ext uri="{FF2B5EF4-FFF2-40B4-BE49-F238E27FC236}">
                <a16:creationId xmlns:a16="http://schemas.microsoft.com/office/drawing/2014/main" id="{E5D29854-3991-E546-8548-1C4309364E9F}"/>
              </a:ext>
            </a:extLst>
          </p:cNvPr>
          <p:cNvSpPr>
            <a:spLocks noGrp="1"/>
          </p:cNvSpPr>
          <p:nvPr>
            <p:ph type="pic" sz="quarter" idx="12"/>
          </p:nvPr>
        </p:nvSpPr>
        <p:spPr>
          <a:xfrm>
            <a:off x="7087072" y="1677239"/>
            <a:ext cx="4696940" cy="2550160"/>
          </a:xfrm>
        </p:spPr>
        <p:txBody>
          <a:bodyPr tIns="1080000" anchor="ctr"/>
          <a:lstStyle>
            <a:lvl1pPr algn="ctr">
              <a:buNone/>
              <a:defRPr sz="1400"/>
            </a:lvl1pPr>
          </a:lstStyle>
          <a:p>
            <a:r>
              <a:rPr lang="en-GB"/>
              <a:t>Click icon to add picture</a:t>
            </a:r>
            <a:endParaRPr lang="en-US"/>
          </a:p>
        </p:txBody>
      </p:sp>
      <p:sp>
        <p:nvSpPr>
          <p:cNvPr id="8" name="Picture Placeholder 7">
            <a:extLst>
              <a:ext uri="{FF2B5EF4-FFF2-40B4-BE49-F238E27FC236}">
                <a16:creationId xmlns:a16="http://schemas.microsoft.com/office/drawing/2014/main" id="{9F6C81EB-A61A-914C-BFB9-BA64BA7A8C70}"/>
              </a:ext>
            </a:extLst>
          </p:cNvPr>
          <p:cNvSpPr>
            <a:spLocks noGrp="1"/>
          </p:cNvSpPr>
          <p:nvPr>
            <p:ph type="pic" sz="quarter" idx="13"/>
          </p:nvPr>
        </p:nvSpPr>
        <p:spPr>
          <a:xfrm>
            <a:off x="10039350" y="4227399"/>
            <a:ext cx="1744663" cy="1743075"/>
          </a:xfrm>
        </p:spPr>
        <p:txBody>
          <a:bodyPr tIns="1080000" anchor="ctr"/>
          <a:lstStyle>
            <a:lvl1pPr algn="ctr">
              <a:buNone/>
              <a:defRPr sz="1400"/>
            </a:lvl1pPr>
          </a:lstStyle>
          <a:p>
            <a:r>
              <a:rPr lang="en-GB"/>
              <a:t>Click icon to add picture</a:t>
            </a:r>
            <a:endParaRPr lang="en-US"/>
          </a:p>
        </p:txBody>
      </p:sp>
      <p:sp>
        <p:nvSpPr>
          <p:cNvPr id="9" name="Picture Placeholder 7">
            <a:extLst>
              <a:ext uri="{FF2B5EF4-FFF2-40B4-BE49-F238E27FC236}">
                <a16:creationId xmlns:a16="http://schemas.microsoft.com/office/drawing/2014/main" id="{44D0C906-B378-8441-BA90-752373041B8E}"/>
              </a:ext>
            </a:extLst>
          </p:cNvPr>
          <p:cNvSpPr>
            <a:spLocks noGrp="1"/>
          </p:cNvSpPr>
          <p:nvPr>
            <p:ph type="pic" sz="quarter" idx="14"/>
          </p:nvPr>
        </p:nvSpPr>
        <p:spPr>
          <a:xfrm>
            <a:off x="8294687" y="4227399"/>
            <a:ext cx="1744663" cy="1743075"/>
          </a:xfrm>
        </p:spPr>
        <p:txBody>
          <a:bodyPr tIns="1080000" anchor="ctr"/>
          <a:lstStyle>
            <a:lvl1pPr algn="ctr">
              <a:buNone/>
              <a:defRPr sz="1400"/>
            </a:lvl1pPr>
          </a:lstStyle>
          <a:p>
            <a:r>
              <a:rPr lang="en-GB"/>
              <a:t>Click icon to add picture</a:t>
            </a:r>
            <a:endParaRPr lang="en-US"/>
          </a:p>
        </p:txBody>
      </p:sp>
      <p:sp>
        <p:nvSpPr>
          <p:cNvPr id="10" name="Text Placeholder 25">
            <a:extLst>
              <a:ext uri="{FF2B5EF4-FFF2-40B4-BE49-F238E27FC236}">
                <a16:creationId xmlns:a16="http://schemas.microsoft.com/office/drawing/2014/main" id="{D1C594B7-BD16-7048-9648-3B7F1380E4FD}"/>
              </a:ext>
            </a:extLst>
          </p:cNvPr>
          <p:cNvSpPr>
            <a:spLocks noGrp="1"/>
          </p:cNvSpPr>
          <p:nvPr>
            <p:ph type="body" sz="quarter" idx="10" hasCustomPrompt="1"/>
          </p:nvPr>
        </p:nvSpPr>
        <p:spPr>
          <a:xfrm>
            <a:off x="412083" y="1969477"/>
            <a:ext cx="6569009" cy="4483710"/>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11" name="Text Placeholder 25">
            <a:extLst>
              <a:ext uri="{FF2B5EF4-FFF2-40B4-BE49-F238E27FC236}">
                <a16:creationId xmlns:a16="http://schemas.microsoft.com/office/drawing/2014/main" id="{F80C5DAC-7774-9848-84ED-F327FD28C965}"/>
              </a:ext>
            </a:extLst>
          </p:cNvPr>
          <p:cNvSpPr>
            <a:spLocks noGrp="1"/>
          </p:cNvSpPr>
          <p:nvPr>
            <p:ph type="body" sz="quarter" idx="11" hasCustomPrompt="1"/>
          </p:nvPr>
        </p:nvSpPr>
        <p:spPr>
          <a:xfrm>
            <a:off x="412083" y="1450004"/>
            <a:ext cx="6569010"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585111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2 colour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05A16-B7F5-3841-BA87-7D5512E0F529}"/>
              </a:ext>
            </a:extLst>
          </p:cNvPr>
          <p:cNvSpPr/>
          <p:nvPr userDrawn="1"/>
        </p:nvSpPr>
        <p:spPr>
          <a:xfrm>
            <a:off x="0" y="0"/>
            <a:ext cx="12192000" cy="6858000"/>
          </a:xfrm>
          <a:prstGeom prst="rect">
            <a:avLst/>
          </a:prstGeom>
          <a:solidFill>
            <a:srgbClr val="363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6DB9B1-48A1-7F41-A8C4-95195CFBDFBA}"/>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5" name="Text Placeholder 25">
            <a:extLst>
              <a:ext uri="{FF2B5EF4-FFF2-40B4-BE49-F238E27FC236}">
                <a16:creationId xmlns:a16="http://schemas.microsoft.com/office/drawing/2014/main" id="{BF464536-8A3D-1741-82F8-B9956994845E}"/>
              </a:ext>
            </a:extLst>
          </p:cNvPr>
          <p:cNvSpPr>
            <a:spLocks noGrp="1"/>
          </p:cNvSpPr>
          <p:nvPr>
            <p:ph type="body" sz="quarter" idx="10" hasCustomPrompt="1"/>
          </p:nvPr>
        </p:nvSpPr>
        <p:spPr>
          <a:xfrm>
            <a:off x="412083" y="1969477"/>
            <a:ext cx="11371930" cy="4483710"/>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9" name="Text Placeholder 25">
            <a:extLst>
              <a:ext uri="{FF2B5EF4-FFF2-40B4-BE49-F238E27FC236}">
                <a16:creationId xmlns:a16="http://schemas.microsoft.com/office/drawing/2014/main" id="{FB1345F4-21DF-E845-A715-5BBCD8696185}"/>
              </a:ext>
            </a:extLst>
          </p:cNvPr>
          <p:cNvSpPr>
            <a:spLocks noGrp="1"/>
          </p:cNvSpPr>
          <p:nvPr>
            <p:ph type="body" sz="quarter" idx="11" hasCustomPrompt="1"/>
          </p:nvPr>
        </p:nvSpPr>
        <p:spPr>
          <a:xfrm>
            <a:off x="412083" y="1450004"/>
            <a:ext cx="11371932"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2333395089"/>
      </p:ext>
    </p:extLst>
  </p:cSld>
  <p:clrMapOvr>
    <a:masterClrMapping/>
  </p:clrMapOvr>
  <p:extLst>
    <p:ext uri="{DCECCB84-F9BA-43D5-87BE-67443E8EF086}">
      <p15:sldGuideLst xmlns:p15="http://schemas.microsoft.com/office/powerpoint/2012/main">
        <p15:guide id="1" orient="horz" pos="255">
          <p15:clr>
            <a:srgbClr val="FBAE40"/>
          </p15:clr>
        </p15:guide>
        <p15:guide id="3" pos="7423">
          <p15:clr>
            <a:srgbClr val="FBAE40"/>
          </p15:clr>
        </p15:guide>
        <p15:guide id="4" pos="257">
          <p15:clr>
            <a:srgbClr val="FBAE40"/>
          </p15:clr>
        </p15:guide>
        <p15:guide id="5"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3 one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6D134B-4A40-F24F-82C1-FC901E11FAE4}"/>
              </a:ext>
            </a:extLst>
          </p:cNvPr>
          <p:cNvSpPr>
            <a:spLocks noGrp="1"/>
          </p:cNvSpPr>
          <p:nvPr>
            <p:ph type="pic" sz="quarter" idx="10" hasCustomPrompt="1"/>
          </p:nvPr>
        </p:nvSpPr>
        <p:spPr>
          <a:xfrm>
            <a:off x="6921500" y="0"/>
            <a:ext cx="5270500" cy="6858000"/>
          </a:xfrm>
        </p:spPr>
        <p:txBody>
          <a:bodyPr lIns="90000" tIns="1080000" anchor="ctr"/>
          <a:lstStyle>
            <a:lvl1pPr algn="ctr">
              <a:buNone/>
              <a:defRPr sz="1800"/>
            </a:lvl1pPr>
          </a:lstStyle>
          <a:p>
            <a:r>
              <a:rPr lang="en-US"/>
              <a:t>Click here to insert picture</a:t>
            </a:r>
          </a:p>
        </p:txBody>
      </p:sp>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641074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6410749"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1017603436"/>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2" name="Picture 11">
            <a:extLst>
              <a:ext uri="{FF2B5EF4-FFF2-40B4-BE49-F238E27FC236}">
                <a16:creationId xmlns:a16="http://schemas.microsoft.com/office/drawing/2014/main" id="{A6E20A2B-2AFF-084E-8EDF-BF60CB35804B}"/>
              </a:ext>
            </a:extLst>
          </p:cNvPr>
          <p:cNvPicPr>
            <a:picLocks noChangeAspect="1"/>
          </p:cNvPicPr>
          <p:nvPr userDrawn="1"/>
        </p:nvPicPr>
        <p:blipFill rotWithShape="1">
          <a:blip r:embed="rId3"/>
          <a:srcRect l="72021" t="4731"/>
          <a:stretch/>
        </p:blipFill>
        <p:spPr>
          <a:xfrm rot="5400000">
            <a:off x="2843641" y="3148404"/>
            <a:ext cx="1273944" cy="6145249"/>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8"/>
            <a:ext cx="11371928" cy="3614578"/>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2106935945"/>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Layout 3 on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85FEA1-059D-0F48-AFAE-A254A7D64308}"/>
              </a:ext>
            </a:extLst>
          </p:cNvPr>
          <p:cNvPicPr>
            <a:picLocks noChangeAspect="1"/>
          </p:cNvPicPr>
          <p:nvPr userDrawn="1"/>
        </p:nvPicPr>
        <p:blipFill>
          <a:blip r:embed="rId2"/>
          <a:stretch>
            <a:fillRect/>
          </a:stretch>
        </p:blipFill>
        <p:spPr>
          <a:xfrm>
            <a:off x="407988" y="404813"/>
            <a:ext cx="2540725" cy="662501"/>
          </a:xfrm>
          <a:prstGeom prst="rect">
            <a:avLst/>
          </a:prstGeom>
        </p:spPr>
      </p:pic>
      <p:sp>
        <p:nvSpPr>
          <p:cNvPr id="6" name="Text Placeholder 25">
            <a:extLst>
              <a:ext uri="{FF2B5EF4-FFF2-40B4-BE49-F238E27FC236}">
                <a16:creationId xmlns:a16="http://schemas.microsoft.com/office/drawing/2014/main" id="{2FD3E63F-6263-714B-B3A7-FC97D97CED37}"/>
              </a:ext>
            </a:extLst>
          </p:cNvPr>
          <p:cNvSpPr>
            <a:spLocks noGrp="1"/>
          </p:cNvSpPr>
          <p:nvPr>
            <p:ph type="body" sz="quarter" idx="11" hasCustomPrompt="1"/>
          </p:nvPr>
        </p:nvSpPr>
        <p:spPr>
          <a:xfrm>
            <a:off x="412084" y="1969477"/>
            <a:ext cx="11371928" cy="4483709"/>
          </a:xfrm>
        </p:spPr>
        <p:txBody>
          <a:bodyPr/>
          <a:lstStyle>
            <a:lvl1pPr>
              <a:buFontTx/>
              <a:buNone/>
              <a:defRPr sz="14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7" name="Text Placeholder 25">
            <a:extLst>
              <a:ext uri="{FF2B5EF4-FFF2-40B4-BE49-F238E27FC236}">
                <a16:creationId xmlns:a16="http://schemas.microsoft.com/office/drawing/2014/main" id="{990A1114-1F2E-6747-BF1E-B5590EFB3A4B}"/>
              </a:ext>
            </a:extLst>
          </p:cNvPr>
          <p:cNvSpPr>
            <a:spLocks noGrp="1"/>
          </p:cNvSpPr>
          <p:nvPr>
            <p:ph type="body" sz="quarter" idx="12" hasCustomPrompt="1"/>
          </p:nvPr>
        </p:nvSpPr>
        <p:spPr>
          <a:xfrm>
            <a:off x="412083" y="1450004"/>
            <a:ext cx="11371928" cy="519473"/>
          </a:xfrm>
        </p:spPr>
        <p:txBody>
          <a:bodyPr>
            <a:normAutofit/>
          </a:bodyPr>
          <a:lstStyle>
            <a:lvl1pPr>
              <a:buFontTx/>
              <a:buNone/>
              <a:defRPr sz="2200" baseline="0">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505475317"/>
      </p:ext>
    </p:extLst>
  </p:cSld>
  <p:clrMapOvr>
    <a:masterClrMapping/>
  </p:clrMapOvr>
  <p:extLst>
    <p:ext uri="{DCECCB84-F9BA-43D5-87BE-67443E8EF086}">
      <p15:sldGuideLst xmlns:p15="http://schemas.microsoft.com/office/powerpoint/2012/main">
        <p15:guide id="1" orient="horz" pos="255">
          <p15:clr>
            <a:srgbClr val="FBAE40"/>
          </p15:clr>
        </p15:guide>
        <p15:guide id="2" pos="7423">
          <p15:clr>
            <a:srgbClr val="FBAE40"/>
          </p15:clr>
        </p15:guide>
        <p15:guide id="3" pos="257">
          <p15:clr>
            <a:srgbClr val="FBAE40"/>
          </p15:clr>
        </p15:guide>
        <p15:guide id="4" orient="horz" pos="40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4 two 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13899B-D7E9-C44B-B02B-19DE9D9F3C53}"/>
              </a:ext>
            </a:extLst>
          </p:cNvPr>
          <p:cNvSpPr/>
          <p:nvPr userDrawn="1"/>
        </p:nvSpPr>
        <p:spPr>
          <a:xfrm>
            <a:off x="0" y="0"/>
            <a:ext cx="6937130" cy="6858000"/>
          </a:xfrm>
          <a:prstGeom prst="rect">
            <a:avLst/>
          </a:prstGeom>
          <a:solidFill>
            <a:srgbClr val="363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403B7A0C-3F05-1246-9610-2B916B60F013}"/>
              </a:ext>
            </a:extLst>
          </p:cNvPr>
          <p:cNvSpPr>
            <a:spLocks noGrp="1"/>
          </p:cNvSpPr>
          <p:nvPr>
            <p:ph type="pic" sz="quarter" idx="10" hasCustomPrompt="1"/>
          </p:nvPr>
        </p:nvSpPr>
        <p:spPr>
          <a:xfrm>
            <a:off x="6937130" y="0"/>
            <a:ext cx="5254869" cy="3429000"/>
          </a:xfrm>
        </p:spPr>
        <p:txBody>
          <a:bodyPr tIns="1080000" anchor="ctr"/>
          <a:lstStyle>
            <a:lvl1pPr algn="ctr">
              <a:buNone/>
              <a:defRPr sz="1400"/>
            </a:lvl1pPr>
          </a:lstStyle>
          <a:p>
            <a:r>
              <a:rPr lang="en-US"/>
              <a:t>Click to insert picture</a:t>
            </a:r>
          </a:p>
        </p:txBody>
      </p:sp>
      <p:sp>
        <p:nvSpPr>
          <p:cNvPr id="8" name="Picture Placeholder 6">
            <a:extLst>
              <a:ext uri="{FF2B5EF4-FFF2-40B4-BE49-F238E27FC236}">
                <a16:creationId xmlns:a16="http://schemas.microsoft.com/office/drawing/2014/main" id="{CB227514-D24F-F941-B914-0BEB9FCFED3C}"/>
              </a:ext>
            </a:extLst>
          </p:cNvPr>
          <p:cNvSpPr>
            <a:spLocks noGrp="1"/>
          </p:cNvSpPr>
          <p:nvPr>
            <p:ph type="pic" sz="quarter" idx="11" hasCustomPrompt="1"/>
          </p:nvPr>
        </p:nvSpPr>
        <p:spPr>
          <a:xfrm>
            <a:off x="6937130" y="3429000"/>
            <a:ext cx="5254869" cy="3429000"/>
          </a:xfrm>
        </p:spPr>
        <p:txBody>
          <a:bodyPr tIns="1080000" bIns="108000" anchor="ctr"/>
          <a:lstStyle>
            <a:lvl1pPr algn="ctr">
              <a:buNone/>
              <a:defRPr sz="1400"/>
            </a:lvl1pPr>
          </a:lstStyle>
          <a:p>
            <a:r>
              <a:rPr lang="en-US"/>
              <a:t>Click to insert picture</a:t>
            </a:r>
          </a:p>
        </p:txBody>
      </p:sp>
      <p:pic>
        <p:nvPicPr>
          <p:cNvPr id="6" name="Picture 5">
            <a:extLst>
              <a:ext uri="{FF2B5EF4-FFF2-40B4-BE49-F238E27FC236}">
                <a16:creationId xmlns:a16="http://schemas.microsoft.com/office/drawing/2014/main" id="{A6902CCD-CB98-8F41-8680-15DBE4FD547B}"/>
              </a:ext>
            </a:extLst>
          </p:cNvPr>
          <p:cNvPicPr>
            <a:picLocks noChangeAspect="1"/>
          </p:cNvPicPr>
          <p:nvPr userDrawn="1"/>
        </p:nvPicPr>
        <p:blipFill>
          <a:blip r:embed="rId2"/>
          <a:stretch>
            <a:fillRect/>
          </a:stretch>
        </p:blipFill>
        <p:spPr>
          <a:xfrm>
            <a:off x="407988" y="404813"/>
            <a:ext cx="2540725" cy="662501"/>
          </a:xfrm>
          <a:prstGeom prst="rect">
            <a:avLst/>
          </a:prstGeom>
        </p:spPr>
      </p:pic>
      <p:pic>
        <p:nvPicPr>
          <p:cNvPr id="10" name="Picture 9">
            <a:extLst>
              <a:ext uri="{FF2B5EF4-FFF2-40B4-BE49-F238E27FC236}">
                <a16:creationId xmlns:a16="http://schemas.microsoft.com/office/drawing/2014/main" id="{77FAC18A-0206-7A49-8743-852DAC971745}"/>
              </a:ext>
            </a:extLst>
          </p:cNvPr>
          <p:cNvPicPr>
            <a:picLocks noChangeAspect="1"/>
          </p:cNvPicPr>
          <p:nvPr userDrawn="1"/>
        </p:nvPicPr>
        <p:blipFill rotWithShape="1">
          <a:blip r:embed="rId3"/>
          <a:srcRect l="72021"/>
          <a:stretch/>
        </p:blipFill>
        <p:spPr>
          <a:xfrm rot="5400000">
            <a:off x="2996200" y="2995845"/>
            <a:ext cx="1273944" cy="6450368"/>
          </a:xfrm>
          <a:prstGeom prst="rect">
            <a:avLst/>
          </a:prstGeom>
        </p:spPr>
      </p:pic>
      <p:sp>
        <p:nvSpPr>
          <p:cNvPr id="9" name="Text Placeholder 25">
            <a:extLst>
              <a:ext uri="{FF2B5EF4-FFF2-40B4-BE49-F238E27FC236}">
                <a16:creationId xmlns:a16="http://schemas.microsoft.com/office/drawing/2014/main" id="{429BF847-28A7-F141-95E7-78CED80DAB8D}"/>
              </a:ext>
            </a:extLst>
          </p:cNvPr>
          <p:cNvSpPr>
            <a:spLocks noGrp="1"/>
          </p:cNvSpPr>
          <p:nvPr>
            <p:ph type="body" sz="quarter" idx="12" hasCustomPrompt="1"/>
          </p:nvPr>
        </p:nvSpPr>
        <p:spPr>
          <a:xfrm>
            <a:off x="412084" y="1969478"/>
            <a:ext cx="6410748" cy="3614578"/>
          </a:xfrm>
        </p:spPr>
        <p:txBody>
          <a:bodyPr/>
          <a:lstStyle>
            <a:lvl1pPr>
              <a:buFontTx/>
              <a:buNone/>
              <a:defRPr sz="14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Click here to add to text</a:t>
            </a:r>
            <a:endParaRPr lang="en-US"/>
          </a:p>
        </p:txBody>
      </p:sp>
      <p:sp>
        <p:nvSpPr>
          <p:cNvPr id="11" name="Text Placeholder 25">
            <a:extLst>
              <a:ext uri="{FF2B5EF4-FFF2-40B4-BE49-F238E27FC236}">
                <a16:creationId xmlns:a16="http://schemas.microsoft.com/office/drawing/2014/main" id="{062873BC-4005-094E-A38D-FEEDB944C137}"/>
              </a:ext>
            </a:extLst>
          </p:cNvPr>
          <p:cNvSpPr>
            <a:spLocks noGrp="1"/>
          </p:cNvSpPr>
          <p:nvPr>
            <p:ph type="body" sz="quarter" idx="13" hasCustomPrompt="1"/>
          </p:nvPr>
        </p:nvSpPr>
        <p:spPr>
          <a:xfrm>
            <a:off x="412083" y="1450004"/>
            <a:ext cx="6410749" cy="519473"/>
          </a:xfrm>
        </p:spPr>
        <p:txBody>
          <a:bodyPr>
            <a:normAutofit/>
          </a:bodyPr>
          <a:lstStyle>
            <a:lvl1pPr>
              <a:buFontTx/>
              <a:buNone/>
              <a:defRPr sz="2200" baseline="0">
                <a:solidFill>
                  <a:schemeClr val="bg1"/>
                </a:solidFill>
                <a:latin typeface="Gill Sans MT" panose="020B0502020104020203" pitchFamily="34" charset="77"/>
              </a:defRPr>
            </a:lvl1pPr>
            <a:lvl2pPr>
              <a:buFontTx/>
              <a:buNone/>
              <a:defRPr/>
            </a:lvl2pPr>
            <a:lvl3pPr>
              <a:buFontTx/>
              <a:buNone/>
              <a:defRPr/>
            </a:lvl3pPr>
            <a:lvl4pPr>
              <a:buFontTx/>
              <a:buNone/>
              <a:defRPr/>
            </a:lvl4pPr>
            <a:lvl5pPr>
              <a:buFontTx/>
              <a:buNone/>
              <a:defRPr/>
            </a:lvl5pPr>
          </a:lstStyle>
          <a:p>
            <a:pPr lvl="0"/>
            <a:r>
              <a:rPr lang="en-GB"/>
              <a:t>Heading</a:t>
            </a:r>
            <a:endParaRPr lang="en-US"/>
          </a:p>
        </p:txBody>
      </p:sp>
    </p:spTree>
    <p:extLst>
      <p:ext uri="{BB962C8B-B14F-4D97-AF65-F5344CB8AC3E}">
        <p14:creationId xmlns:p14="http://schemas.microsoft.com/office/powerpoint/2010/main" val="3971251793"/>
      </p:ext>
    </p:extLst>
  </p:cSld>
  <p:clrMapOvr>
    <a:masterClrMapping/>
  </p:clrMapOvr>
  <p:extLst>
    <p:ext uri="{DCECCB84-F9BA-43D5-87BE-67443E8EF086}">
      <p15:sldGuideLst xmlns:p15="http://schemas.microsoft.com/office/powerpoint/2012/main">
        <p15:guide id="2" pos="257">
          <p15:clr>
            <a:srgbClr val="FBAE40"/>
          </p15:clr>
        </p15:guide>
        <p15:guide id="3" pos="7423">
          <p15:clr>
            <a:srgbClr val="FBAE40"/>
          </p15:clr>
        </p15:guide>
        <p15:guide id="4" orient="horz" pos="255">
          <p15:clr>
            <a:srgbClr val="FBAE40"/>
          </p15:clr>
        </p15:guide>
        <p15:guide id="5" orient="horz" pos="406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cov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4C267-D3FB-EC42-885B-8EB923794FFD}"/>
              </a:ext>
            </a:extLst>
          </p:cNvPr>
          <p:cNvSpPr/>
          <p:nvPr userDrawn="1"/>
        </p:nvSpPr>
        <p:spPr>
          <a:xfrm>
            <a:off x="9565605" y="0"/>
            <a:ext cx="2623059" cy="6858000"/>
          </a:xfrm>
          <a:prstGeom prst="rect">
            <a:avLst/>
          </a:prstGeom>
          <a:solidFill>
            <a:srgbClr val="E0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C362F64-35CF-6144-99ED-91533DB5C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55159" y="502666"/>
            <a:ext cx="228854" cy="228854"/>
          </a:xfrm>
          <a:prstGeom prst="rect">
            <a:avLst/>
          </a:prstGeom>
        </p:spPr>
      </p:pic>
      <p:pic>
        <p:nvPicPr>
          <p:cNvPr id="10" name="Graphic 9">
            <a:extLst>
              <a:ext uri="{FF2B5EF4-FFF2-40B4-BE49-F238E27FC236}">
                <a16:creationId xmlns:a16="http://schemas.microsoft.com/office/drawing/2014/main" id="{F9DDB064-1F2E-614B-8A77-646676000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55158" y="813559"/>
            <a:ext cx="228855" cy="228855"/>
          </a:xfrm>
          <a:prstGeom prst="rect">
            <a:avLst/>
          </a:prstGeom>
        </p:spPr>
      </p:pic>
      <p:pic>
        <p:nvPicPr>
          <p:cNvPr id="12" name="Graphic 11">
            <a:extLst>
              <a:ext uri="{FF2B5EF4-FFF2-40B4-BE49-F238E27FC236}">
                <a16:creationId xmlns:a16="http://schemas.microsoft.com/office/drawing/2014/main" id="{44089D45-E18C-A549-97C7-C84EE978F4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55158" y="1124453"/>
            <a:ext cx="228855" cy="228855"/>
          </a:xfrm>
          <a:prstGeom prst="rect">
            <a:avLst/>
          </a:prstGeom>
        </p:spPr>
      </p:pic>
      <p:pic>
        <p:nvPicPr>
          <p:cNvPr id="18" name="Graphic 17">
            <a:extLst>
              <a:ext uri="{FF2B5EF4-FFF2-40B4-BE49-F238E27FC236}">
                <a16:creationId xmlns:a16="http://schemas.microsoft.com/office/drawing/2014/main" id="{6D2C955B-F993-8241-8D3A-E6BBD47A9F3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55158" y="1462569"/>
            <a:ext cx="228855" cy="228855"/>
          </a:xfrm>
          <a:prstGeom prst="rect">
            <a:avLst/>
          </a:prstGeom>
        </p:spPr>
      </p:pic>
      <p:sp>
        <p:nvSpPr>
          <p:cNvPr id="19" name="Rectangle 18">
            <a:extLst>
              <a:ext uri="{FF2B5EF4-FFF2-40B4-BE49-F238E27FC236}">
                <a16:creationId xmlns:a16="http://schemas.microsoft.com/office/drawing/2014/main" id="{87F05BD2-5CEF-404E-AA85-72BD03ADC9FE}"/>
              </a:ext>
            </a:extLst>
          </p:cNvPr>
          <p:cNvSpPr/>
          <p:nvPr userDrawn="1"/>
        </p:nvSpPr>
        <p:spPr>
          <a:xfrm>
            <a:off x="9139703" y="451279"/>
            <a:ext cx="2306805"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err="1">
                <a:solidFill>
                  <a:srgbClr val="363932"/>
                </a:solidFill>
                <a:effectLst/>
                <a:latin typeface="Gill Sans Nova Book" panose="020B0502020204020203" pitchFamily="34" charset="0"/>
              </a:rPr>
              <a:t>BuckinghamshireNewUniversity</a:t>
            </a:r>
            <a:endParaRPr lang="en-GB" sz="1000">
              <a:solidFill>
                <a:srgbClr val="363932"/>
              </a:solidFill>
              <a:effectLst/>
              <a:latin typeface="Gill Sans Nova Book" panose="020B0502020204020203" pitchFamily="34" charset="0"/>
            </a:endParaRPr>
          </a:p>
          <a:p>
            <a:endParaRPr lang="en-US" sz="1000">
              <a:solidFill>
                <a:srgbClr val="363932"/>
              </a:solidFill>
            </a:endParaRPr>
          </a:p>
        </p:txBody>
      </p:sp>
      <p:sp>
        <p:nvSpPr>
          <p:cNvPr id="20" name="Rectangle 19">
            <a:extLst>
              <a:ext uri="{FF2B5EF4-FFF2-40B4-BE49-F238E27FC236}">
                <a16:creationId xmlns:a16="http://schemas.microsoft.com/office/drawing/2014/main" id="{06256084-838F-FF47-80BF-B2AA140F3475}"/>
              </a:ext>
            </a:extLst>
          </p:cNvPr>
          <p:cNvSpPr/>
          <p:nvPr userDrawn="1"/>
        </p:nvSpPr>
        <p:spPr>
          <a:xfrm>
            <a:off x="9565605" y="755248"/>
            <a:ext cx="1877568"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2" name="Rectangle 21">
            <a:extLst>
              <a:ext uri="{FF2B5EF4-FFF2-40B4-BE49-F238E27FC236}">
                <a16:creationId xmlns:a16="http://schemas.microsoft.com/office/drawing/2014/main" id="{A9E7C9C2-4D21-B646-9A23-F71826EFC489}"/>
              </a:ext>
            </a:extLst>
          </p:cNvPr>
          <p:cNvSpPr/>
          <p:nvPr userDrawn="1"/>
        </p:nvSpPr>
        <p:spPr>
          <a:xfrm>
            <a:off x="9565605" y="1107087"/>
            <a:ext cx="1877568"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@_</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4" name="Rectangle 23">
            <a:extLst>
              <a:ext uri="{FF2B5EF4-FFF2-40B4-BE49-F238E27FC236}">
                <a16:creationId xmlns:a16="http://schemas.microsoft.com/office/drawing/2014/main" id="{7254A0C1-817D-4B47-8182-A75FA871B11C}"/>
              </a:ext>
            </a:extLst>
          </p:cNvPr>
          <p:cNvSpPr/>
          <p:nvPr userDrawn="1"/>
        </p:nvSpPr>
        <p:spPr>
          <a:xfrm>
            <a:off x="9597187" y="1453885"/>
            <a:ext cx="1845986" cy="246221"/>
          </a:xfrm>
          <a:prstGeom prst="rect">
            <a:avLst/>
          </a:prstGeom>
        </p:spPr>
        <p:txBody>
          <a:bodyPr wrap="square">
            <a:spAutoFit/>
          </a:bodyPr>
          <a:lstStyle/>
          <a:p>
            <a:pPr algn="r"/>
            <a:r>
              <a:rPr lang="en-GB" sz="1000">
                <a:solidFill>
                  <a:srgbClr val="363932"/>
                </a:solidFill>
                <a:effectLst/>
                <a:latin typeface="Gill Sans Nova Book" panose="020B0502020204020203" pitchFamily="34" charset="0"/>
              </a:rPr>
              <a:t>_</a:t>
            </a:r>
            <a:r>
              <a:rPr lang="en-GB" sz="1000" err="1">
                <a:solidFill>
                  <a:srgbClr val="363932"/>
                </a:solidFill>
                <a:effectLst/>
                <a:latin typeface="Gill Sans Nova Book" panose="020B0502020204020203" pitchFamily="34" charset="0"/>
              </a:rPr>
              <a:t>BNUni</a:t>
            </a:r>
            <a:endParaRPr lang="en-GB" sz="1000">
              <a:solidFill>
                <a:srgbClr val="363932"/>
              </a:solidFill>
              <a:effectLst/>
              <a:latin typeface="Gill Sans Nova Book" panose="020B0502020204020203" pitchFamily="34" charset="0"/>
            </a:endParaRPr>
          </a:p>
        </p:txBody>
      </p:sp>
      <p:sp>
        <p:nvSpPr>
          <p:cNvPr id="25" name="TextBox 24">
            <a:extLst>
              <a:ext uri="{FF2B5EF4-FFF2-40B4-BE49-F238E27FC236}">
                <a16:creationId xmlns:a16="http://schemas.microsoft.com/office/drawing/2014/main" id="{4E19DDA6-80F1-8E42-858C-D3BA710AC9E6}"/>
              </a:ext>
            </a:extLst>
          </p:cNvPr>
          <p:cNvSpPr txBox="1"/>
          <p:nvPr userDrawn="1"/>
        </p:nvSpPr>
        <p:spPr>
          <a:xfrm>
            <a:off x="10202942" y="1948021"/>
            <a:ext cx="167754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High Wycombe Campus</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Queen Alexandra Road</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High Wycombe</a:t>
            </a:r>
            <a:br>
              <a:rPr lang="en-GB" sz="800" kern="1200">
                <a:solidFill>
                  <a:srgbClr val="363932"/>
                </a:solidFill>
                <a:effectLst/>
                <a:latin typeface="+mn-lt"/>
                <a:ea typeface="+mn-ea"/>
                <a:cs typeface="+mn-cs"/>
              </a:rPr>
            </a:br>
            <a:r>
              <a:rPr lang="en-GB" sz="800" kern="1200">
                <a:solidFill>
                  <a:srgbClr val="363932"/>
                </a:solidFill>
                <a:effectLst/>
                <a:latin typeface="+mn-lt"/>
                <a:ea typeface="+mn-ea"/>
                <a:cs typeface="+mn-cs"/>
              </a:rPr>
              <a:t>Buckinghamshire HP11 2JZ</a:t>
            </a:r>
          </a:p>
        </p:txBody>
      </p:sp>
      <p:sp>
        <p:nvSpPr>
          <p:cNvPr id="26" name="TextBox 25">
            <a:extLst>
              <a:ext uri="{FF2B5EF4-FFF2-40B4-BE49-F238E27FC236}">
                <a16:creationId xmlns:a16="http://schemas.microsoft.com/office/drawing/2014/main" id="{A82F77DB-F892-2449-B1F7-39A46885B88D}"/>
              </a:ext>
            </a:extLst>
          </p:cNvPr>
          <p:cNvSpPr txBox="1"/>
          <p:nvPr userDrawn="1"/>
        </p:nvSpPr>
        <p:spPr>
          <a:xfrm>
            <a:off x="10106468" y="2672923"/>
            <a:ext cx="16775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Aylesbury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Walton Street</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Aylesbury</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Buckinghamshire HP21 7QG</a:t>
            </a:r>
            <a:endParaRPr lang="en-US" sz="800"/>
          </a:p>
        </p:txBody>
      </p:sp>
      <p:sp>
        <p:nvSpPr>
          <p:cNvPr id="27" name="TextBox 26">
            <a:extLst>
              <a:ext uri="{FF2B5EF4-FFF2-40B4-BE49-F238E27FC236}">
                <a16:creationId xmlns:a16="http://schemas.microsoft.com/office/drawing/2014/main" id="{0CAC2AE2-A99E-9F4E-A4E8-021C2EBD7C79}"/>
              </a:ext>
            </a:extLst>
          </p:cNvPr>
          <p:cNvSpPr txBox="1"/>
          <p:nvPr userDrawn="1"/>
        </p:nvSpPr>
        <p:spPr>
          <a:xfrm>
            <a:off x="10202942" y="3397825"/>
            <a:ext cx="167754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kern="1200">
                <a:solidFill>
                  <a:srgbClr val="363932"/>
                </a:solidFill>
                <a:effectLst/>
                <a:latin typeface="+mn-lt"/>
                <a:ea typeface="+mn-ea"/>
                <a:cs typeface="+mn-cs"/>
              </a:rPr>
              <a:t>Uxbridge Campus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106 Oxford Road</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Uxbridge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800" kern="1200">
                <a:solidFill>
                  <a:srgbClr val="363932"/>
                </a:solidFill>
                <a:effectLst/>
                <a:latin typeface="+mn-lt"/>
                <a:ea typeface="+mn-ea"/>
                <a:cs typeface="+mn-cs"/>
              </a:rPr>
              <a:t>Middlesex UB8 1NA</a:t>
            </a:r>
            <a:endParaRPr lang="en-US" sz="800"/>
          </a:p>
        </p:txBody>
      </p:sp>
      <p:sp>
        <p:nvSpPr>
          <p:cNvPr id="28" name="TextBox 27">
            <a:extLst>
              <a:ext uri="{FF2B5EF4-FFF2-40B4-BE49-F238E27FC236}">
                <a16:creationId xmlns:a16="http://schemas.microsoft.com/office/drawing/2014/main" id="{3613D081-1EEE-BF4C-ABED-BD60903FCCD7}"/>
              </a:ext>
            </a:extLst>
          </p:cNvPr>
          <p:cNvSpPr txBox="1"/>
          <p:nvPr userDrawn="1"/>
        </p:nvSpPr>
        <p:spPr>
          <a:xfrm>
            <a:off x="10039092" y="6044441"/>
            <a:ext cx="18459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Telephone: 0330 123 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Fax: 01494 524 392</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International: +44 1494 605 259</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900" kern="1200">
                <a:solidFill>
                  <a:srgbClr val="363932"/>
                </a:solidFill>
                <a:effectLst/>
                <a:latin typeface="+mn-lt"/>
                <a:ea typeface="+mn-ea"/>
                <a:cs typeface="+mn-cs"/>
              </a:rPr>
              <a:t>Email: </a:t>
            </a:r>
            <a:r>
              <a:rPr lang="en-GB" sz="900" kern="1200" err="1">
                <a:solidFill>
                  <a:srgbClr val="363932"/>
                </a:solidFill>
                <a:effectLst/>
                <a:latin typeface="+mn-lt"/>
                <a:ea typeface="+mn-ea"/>
                <a:cs typeface="+mn-cs"/>
              </a:rPr>
              <a:t>advice@bnu.ac.uk</a:t>
            </a:r>
            <a:endParaRPr lang="en-US" sz="1000"/>
          </a:p>
        </p:txBody>
      </p:sp>
      <p:sp>
        <p:nvSpPr>
          <p:cNvPr id="29" name="Text Placeholder 3">
            <a:extLst>
              <a:ext uri="{FF2B5EF4-FFF2-40B4-BE49-F238E27FC236}">
                <a16:creationId xmlns:a16="http://schemas.microsoft.com/office/drawing/2014/main" id="{C17716B4-A41A-5142-8EA7-D7CCD2F36DE8}"/>
              </a:ext>
            </a:extLst>
          </p:cNvPr>
          <p:cNvSpPr>
            <a:spLocks noGrp="1"/>
          </p:cNvSpPr>
          <p:nvPr>
            <p:ph type="body" sz="quarter" idx="10" hasCustomPrompt="1"/>
          </p:nvPr>
        </p:nvSpPr>
        <p:spPr>
          <a:xfrm>
            <a:off x="3472942" y="2770410"/>
            <a:ext cx="2623058" cy="1317180"/>
          </a:xfrm>
        </p:spPr>
        <p:txBody>
          <a:bodyPr anchor="ctr"/>
          <a:lstStyle>
            <a:lvl1pPr algn="ctr">
              <a:buNone/>
              <a:defRPr sz="4800">
                <a:solidFill>
                  <a:srgbClr val="363932"/>
                </a:solidFill>
              </a:defRPr>
            </a:lvl1pPr>
          </a:lstStyle>
          <a:p>
            <a:pPr lvl="0"/>
            <a:r>
              <a:rPr lang="en-US"/>
              <a:t>End Title</a:t>
            </a:r>
          </a:p>
        </p:txBody>
      </p:sp>
      <p:sp>
        <p:nvSpPr>
          <p:cNvPr id="2" name="TextBox 1">
            <a:extLst>
              <a:ext uri="{FF2B5EF4-FFF2-40B4-BE49-F238E27FC236}">
                <a16:creationId xmlns:a16="http://schemas.microsoft.com/office/drawing/2014/main" id="{02DDBDF8-8D06-6D0C-9685-4AB8076952A6}"/>
              </a:ext>
            </a:extLst>
          </p:cNvPr>
          <p:cNvSpPr txBox="1"/>
          <p:nvPr userDrawn="1"/>
        </p:nvSpPr>
        <p:spPr>
          <a:xfrm>
            <a:off x="10202942" y="4087590"/>
            <a:ext cx="1677544" cy="1077218"/>
          </a:xfrm>
          <a:prstGeom prst="rect">
            <a:avLst/>
          </a:prstGeom>
          <a:noFill/>
        </p:spPr>
        <p:txBody>
          <a:bodyPr wrap="square" rtlCol="0">
            <a:spAutoFit/>
          </a:bodyPr>
          <a:lstStyle/>
          <a:p>
            <a:pPr algn="r"/>
            <a:r>
              <a:rPr lang="en-GB" sz="800" b="1">
                <a:solidFill>
                  <a:srgbClr val="363932"/>
                </a:solidFill>
                <a:effectLst/>
                <a:latin typeface="+mn-lt"/>
              </a:rPr>
              <a:t>BNU based at </a:t>
            </a:r>
            <a:br>
              <a:rPr lang="en-GB" sz="800" b="1">
                <a:solidFill>
                  <a:srgbClr val="363932"/>
                </a:solidFill>
                <a:effectLst/>
                <a:latin typeface="+mn-lt"/>
              </a:rPr>
            </a:br>
            <a:r>
              <a:rPr lang="en-GB" sz="800" b="1">
                <a:solidFill>
                  <a:srgbClr val="363932"/>
                </a:solidFill>
                <a:effectLst/>
                <a:latin typeface="+mn-lt"/>
              </a:rPr>
              <a:t>Pinewood Studios</a:t>
            </a:r>
          </a:p>
          <a:p>
            <a:pPr algn="r"/>
            <a:endParaRPr lang="en-GB" sz="800">
              <a:solidFill>
                <a:srgbClr val="363932"/>
              </a:solidFill>
              <a:effectLst/>
              <a:latin typeface="+mn-lt"/>
            </a:endParaRPr>
          </a:p>
          <a:p>
            <a:pPr algn="r"/>
            <a:r>
              <a:rPr lang="en-GB" sz="800">
                <a:solidFill>
                  <a:srgbClr val="363932"/>
                </a:solidFill>
                <a:effectLst/>
                <a:latin typeface="+mn-lt"/>
              </a:rPr>
              <a:t>Pinewood Studios</a:t>
            </a:r>
          </a:p>
          <a:p>
            <a:pPr algn="r"/>
            <a:r>
              <a:rPr lang="en-GB" sz="800">
                <a:solidFill>
                  <a:srgbClr val="363932"/>
                </a:solidFill>
                <a:effectLst/>
                <a:latin typeface="+mn-lt"/>
              </a:rPr>
              <a:t>Pinewood Road</a:t>
            </a:r>
          </a:p>
          <a:p>
            <a:pPr algn="r"/>
            <a:r>
              <a:rPr lang="en-GB" sz="800" err="1">
                <a:solidFill>
                  <a:srgbClr val="363932"/>
                </a:solidFill>
                <a:effectLst/>
                <a:latin typeface="+mn-lt"/>
              </a:rPr>
              <a:t>Iver</a:t>
            </a:r>
            <a:r>
              <a:rPr lang="en-GB" sz="800">
                <a:solidFill>
                  <a:srgbClr val="363932"/>
                </a:solidFill>
                <a:effectLst/>
                <a:latin typeface="+mn-lt"/>
              </a:rPr>
              <a:t> Heath</a:t>
            </a:r>
          </a:p>
          <a:p>
            <a:pPr algn="r"/>
            <a:r>
              <a:rPr lang="en-GB" sz="800">
                <a:solidFill>
                  <a:srgbClr val="363932"/>
                </a:solidFill>
                <a:effectLst/>
                <a:latin typeface="+mn-lt"/>
              </a:rPr>
              <a:t>Buckinghamshire</a:t>
            </a:r>
          </a:p>
          <a:p>
            <a:pPr algn="r"/>
            <a:r>
              <a:rPr lang="en-GB" sz="800">
                <a:solidFill>
                  <a:srgbClr val="363932"/>
                </a:solidFill>
                <a:effectLst/>
                <a:latin typeface="+mn-lt"/>
              </a:rPr>
              <a:t>SL0 0NH</a:t>
            </a:r>
          </a:p>
        </p:txBody>
      </p:sp>
      <p:sp>
        <p:nvSpPr>
          <p:cNvPr id="4" name="TextBox 3">
            <a:extLst>
              <a:ext uri="{FF2B5EF4-FFF2-40B4-BE49-F238E27FC236}">
                <a16:creationId xmlns:a16="http://schemas.microsoft.com/office/drawing/2014/main" id="{B67767C8-5C81-6728-37B7-57B98A35D50D}"/>
              </a:ext>
            </a:extLst>
          </p:cNvPr>
          <p:cNvSpPr txBox="1"/>
          <p:nvPr userDrawn="1"/>
        </p:nvSpPr>
        <p:spPr>
          <a:xfrm>
            <a:off x="9619933" y="5227236"/>
            <a:ext cx="2164080" cy="861774"/>
          </a:xfrm>
          <a:prstGeom prst="rect">
            <a:avLst/>
          </a:prstGeom>
          <a:noFill/>
        </p:spPr>
        <p:txBody>
          <a:bodyPr wrap="square" rtlCol="0">
            <a:spAutoFit/>
          </a:bodyPr>
          <a:lstStyle/>
          <a:p>
            <a:pPr algn="r"/>
            <a:r>
              <a:rPr lang="en-GB" sz="800" b="1">
                <a:solidFill>
                  <a:srgbClr val="363932"/>
                </a:solidFill>
                <a:effectLst/>
                <a:latin typeface="+mn-lt"/>
              </a:rPr>
              <a:t>Missenden Abbey</a:t>
            </a:r>
          </a:p>
          <a:p>
            <a:pPr algn="r"/>
            <a:r>
              <a:rPr lang="en-GB" sz="800">
                <a:solidFill>
                  <a:srgbClr val="363932"/>
                </a:solidFill>
                <a:effectLst/>
                <a:latin typeface="+mn-lt"/>
              </a:rPr>
              <a:t>London Road</a:t>
            </a:r>
          </a:p>
          <a:p>
            <a:pPr algn="r"/>
            <a:r>
              <a:rPr lang="en-GB" sz="800">
                <a:solidFill>
                  <a:srgbClr val="363932"/>
                </a:solidFill>
                <a:effectLst/>
                <a:latin typeface="+mn-lt"/>
              </a:rPr>
              <a:t>Great Missenden</a:t>
            </a:r>
          </a:p>
          <a:p>
            <a:pPr algn="r"/>
            <a:r>
              <a:rPr lang="en-GB" sz="800">
                <a:solidFill>
                  <a:srgbClr val="363932"/>
                </a:solidFill>
                <a:effectLst/>
                <a:latin typeface="+mn-lt"/>
              </a:rPr>
              <a:t>Buckinghamshire</a:t>
            </a:r>
          </a:p>
          <a:p>
            <a:pPr algn="r"/>
            <a:r>
              <a:rPr lang="en-GB" sz="800">
                <a:solidFill>
                  <a:srgbClr val="363932"/>
                </a:solidFill>
                <a:effectLst/>
                <a:latin typeface="+mn-lt"/>
              </a:rPr>
              <a:t>HP16 0BD</a:t>
            </a:r>
          </a:p>
          <a:p>
            <a:endParaRPr lang="en-US" sz="1000">
              <a:solidFill>
                <a:srgbClr val="363932"/>
              </a:solidFill>
            </a:endParaRPr>
          </a:p>
        </p:txBody>
      </p:sp>
    </p:spTree>
    <p:extLst>
      <p:ext uri="{BB962C8B-B14F-4D97-AF65-F5344CB8AC3E}">
        <p14:creationId xmlns:p14="http://schemas.microsoft.com/office/powerpoint/2010/main" val="3494031586"/>
      </p:ext>
    </p:extLst>
  </p:cSld>
  <p:clrMapOvr>
    <a:masterClrMapping/>
  </p:clrMapOvr>
  <p:extLst>
    <p:ext uri="{DCECCB84-F9BA-43D5-87BE-67443E8EF086}">
      <p15:sldGuideLst xmlns:p15="http://schemas.microsoft.com/office/powerpoint/2012/main">
        <p15:guide id="1" orient="horz" pos="255">
          <p15:clr>
            <a:srgbClr val="FBAE40"/>
          </p15:clr>
        </p15:guide>
        <p15:guide id="2" pos="257">
          <p15:clr>
            <a:srgbClr val="FBAE40"/>
          </p15:clr>
        </p15:guide>
        <p15:guide id="3" pos="7423">
          <p15:clr>
            <a:srgbClr val="FBAE40"/>
          </p15:clr>
        </p15:guide>
        <p15:guide id="4" orient="horz" pos="406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cov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F463A9-E638-5E44-BBC9-987A224E25C9}"/>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F00E8BD-0153-BB46-94F7-1FD9D4DF7D82}"/>
              </a:ext>
            </a:extLst>
          </p:cNvPr>
          <p:cNvSpPr>
            <a:spLocks noGrp="1"/>
          </p:cNvSpPr>
          <p:nvPr>
            <p:ph type="body" sz="quarter" idx="10" hasCustomPrompt="1"/>
          </p:nvPr>
        </p:nvSpPr>
        <p:spPr>
          <a:xfrm>
            <a:off x="4818888" y="2687893"/>
            <a:ext cx="2588641" cy="1317180"/>
          </a:xfrm>
        </p:spPr>
        <p:txBody>
          <a:bodyPr anchor="ctr"/>
          <a:lstStyle>
            <a:lvl1pPr algn="ctr">
              <a:buNone/>
              <a:defRPr sz="4800">
                <a:solidFill>
                  <a:srgbClr val="E0CD59"/>
                </a:solidFill>
              </a:defRPr>
            </a:lvl1pPr>
          </a:lstStyle>
          <a:p>
            <a:pPr lvl="0"/>
            <a:r>
              <a:rPr lang="en-US"/>
              <a:t>End Title</a:t>
            </a:r>
          </a:p>
        </p:txBody>
      </p:sp>
      <p:pic>
        <p:nvPicPr>
          <p:cNvPr id="9" name="Graphic 8">
            <a:extLst>
              <a:ext uri="{FF2B5EF4-FFF2-40B4-BE49-F238E27FC236}">
                <a16:creationId xmlns:a16="http://schemas.microsoft.com/office/drawing/2014/main" id="{2B096F4C-EF37-7F43-9A91-0810533886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8787" y="6091108"/>
            <a:ext cx="252000" cy="252000"/>
          </a:xfrm>
          <a:prstGeom prst="rect">
            <a:avLst/>
          </a:prstGeom>
        </p:spPr>
      </p:pic>
      <p:sp>
        <p:nvSpPr>
          <p:cNvPr id="20" name="TextBox 19">
            <a:extLst>
              <a:ext uri="{FF2B5EF4-FFF2-40B4-BE49-F238E27FC236}">
                <a16:creationId xmlns:a16="http://schemas.microsoft.com/office/drawing/2014/main" id="{56120BDA-1D31-D64F-BFBC-9A98706F0001}"/>
              </a:ext>
            </a:extLst>
          </p:cNvPr>
          <p:cNvSpPr txBox="1"/>
          <p:nvPr userDrawn="1"/>
        </p:nvSpPr>
        <p:spPr>
          <a:xfrm>
            <a:off x="1746379" y="6061730"/>
            <a:ext cx="23328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err="1">
                <a:solidFill>
                  <a:srgbClr val="E0CD59"/>
                </a:solidFill>
                <a:effectLst/>
                <a:latin typeface="+mn-lt"/>
                <a:ea typeface="+mn-ea"/>
                <a:cs typeface="+mn-cs"/>
              </a:rPr>
              <a:t>BuckinghamshireNewUniversity</a:t>
            </a:r>
            <a:endParaRPr lang="en-GB" sz="1200" kern="1200">
              <a:solidFill>
                <a:srgbClr val="E0CD59"/>
              </a:solidFill>
              <a:effectLst/>
              <a:latin typeface="+mn-lt"/>
              <a:ea typeface="+mn-ea"/>
              <a:cs typeface="+mn-cs"/>
            </a:endParaRPr>
          </a:p>
        </p:txBody>
      </p:sp>
      <p:pic>
        <p:nvPicPr>
          <p:cNvPr id="13" name="Graphic 12">
            <a:extLst>
              <a:ext uri="{FF2B5EF4-FFF2-40B4-BE49-F238E27FC236}">
                <a16:creationId xmlns:a16="http://schemas.microsoft.com/office/drawing/2014/main" id="{983C137D-5BC2-FF47-8EA1-0770862776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8197" y="6091105"/>
            <a:ext cx="252000" cy="252000"/>
          </a:xfrm>
          <a:prstGeom prst="rect">
            <a:avLst/>
          </a:prstGeom>
        </p:spPr>
      </p:pic>
      <p:sp>
        <p:nvSpPr>
          <p:cNvPr id="21" name="TextBox 20">
            <a:extLst>
              <a:ext uri="{FF2B5EF4-FFF2-40B4-BE49-F238E27FC236}">
                <a16:creationId xmlns:a16="http://schemas.microsoft.com/office/drawing/2014/main" id="{855C856A-45A4-FD4D-8D62-8A51A1F86999}"/>
              </a:ext>
            </a:extLst>
          </p:cNvPr>
          <p:cNvSpPr txBox="1"/>
          <p:nvPr userDrawn="1"/>
        </p:nvSpPr>
        <p:spPr>
          <a:xfrm>
            <a:off x="5185790" y="6061731"/>
            <a:ext cx="7925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E0CD59"/>
                </a:solidFill>
                <a:effectLst/>
                <a:latin typeface="+mn-lt"/>
                <a:ea typeface="+mn-ea"/>
                <a:cs typeface="+mn-cs"/>
              </a:rPr>
              <a:t>@</a:t>
            </a:r>
            <a:r>
              <a:rPr lang="en-GB" sz="1200" kern="1200" err="1">
                <a:solidFill>
                  <a:srgbClr val="E0CD59"/>
                </a:solidFill>
                <a:effectLst/>
                <a:latin typeface="+mn-lt"/>
                <a:ea typeface="+mn-ea"/>
                <a:cs typeface="+mn-cs"/>
              </a:rPr>
              <a:t>BNUni</a:t>
            </a:r>
            <a:endParaRPr lang="en-GB" sz="1200" kern="1200">
              <a:solidFill>
                <a:srgbClr val="E0CD59"/>
              </a:solidFill>
              <a:effectLst/>
              <a:latin typeface="+mn-lt"/>
              <a:ea typeface="+mn-ea"/>
              <a:cs typeface="+mn-cs"/>
            </a:endParaRPr>
          </a:p>
        </p:txBody>
      </p:sp>
      <p:pic>
        <p:nvPicPr>
          <p:cNvPr id="15" name="Graphic 14">
            <a:extLst>
              <a:ext uri="{FF2B5EF4-FFF2-40B4-BE49-F238E27FC236}">
                <a16:creationId xmlns:a16="http://schemas.microsoft.com/office/drawing/2014/main" id="{0D710253-D011-CD41-9C8B-6214FE469D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962464" y="6077230"/>
            <a:ext cx="252000" cy="252000"/>
          </a:xfrm>
          <a:prstGeom prst="rect">
            <a:avLst/>
          </a:prstGeom>
        </p:spPr>
      </p:pic>
      <p:sp>
        <p:nvSpPr>
          <p:cNvPr id="22" name="TextBox 21">
            <a:extLst>
              <a:ext uri="{FF2B5EF4-FFF2-40B4-BE49-F238E27FC236}">
                <a16:creationId xmlns:a16="http://schemas.microsoft.com/office/drawing/2014/main" id="{C2796DB4-06A5-B445-8A3D-C51B268E2A88}"/>
              </a:ext>
            </a:extLst>
          </p:cNvPr>
          <p:cNvSpPr txBox="1"/>
          <p:nvPr userDrawn="1"/>
        </p:nvSpPr>
        <p:spPr>
          <a:xfrm>
            <a:off x="7282284" y="6061731"/>
            <a:ext cx="904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E0CD59"/>
                </a:solidFill>
                <a:effectLst/>
                <a:latin typeface="+mn-lt"/>
                <a:ea typeface="+mn-ea"/>
                <a:cs typeface="+mn-cs"/>
              </a:rPr>
              <a:t>@_</a:t>
            </a:r>
            <a:r>
              <a:rPr lang="en-GB" sz="1200" kern="1200" err="1">
                <a:solidFill>
                  <a:srgbClr val="E0CD59"/>
                </a:solidFill>
                <a:effectLst/>
                <a:latin typeface="+mn-lt"/>
                <a:ea typeface="+mn-ea"/>
                <a:cs typeface="+mn-cs"/>
              </a:rPr>
              <a:t>BNUni</a:t>
            </a:r>
            <a:endParaRPr lang="en-GB" sz="1200" kern="1200">
              <a:solidFill>
                <a:srgbClr val="E0CD59"/>
              </a:solidFill>
              <a:effectLst/>
              <a:latin typeface="+mn-lt"/>
              <a:ea typeface="+mn-ea"/>
              <a:cs typeface="+mn-cs"/>
            </a:endParaRPr>
          </a:p>
        </p:txBody>
      </p:sp>
      <p:pic>
        <p:nvPicPr>
          <p:cNvPr id="19" name="Graphic 18">
            <a:extLst>
              <a:ext uri="{FF2B5EF4-FFF2-40B4-BE49-F238E27FC236}">
                <a16:creationId xmlns:a16="http://schemas.microsoft.com/office/drawing/2014/main" id="{B01813A7-59E9-4F4E-90F1-713F405B08D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184744" y="6088046"/>
            <a:ext cx="252000" cy="252000"/>
          </a:xfrm>
          <a:prstGeom prst="rect">
            <a:avLst/>
          </a:prstGeom>
        </p:spPr>
      </p:pic>
      <p:sp>
        <p:nvSpPr>
          <p:cNvPr id="24" name="TextBox 23">
            <a:extLst>
              <a:ext uri="{FF2B5EF4-FFF2-40B4-BE49-F238E27FC236}">
                <a16:creationId xmlns:a16="http://schemas.microsoft.com/office/drawing/2014/main" id="{D22A6CF9-2798-8D41-A9D4-173FFC0FF99C}"/>
              </a:ext>
            </a:extLst>
          </p:cNvPr>
          <p:cNvSpPr txBox="1"/>
          <p:nvPr userDrawn="1"/>
        </p:nvSpPr>
        <p:spPr>
          <a:xfrm>
            <a:off x="9490690" y="6060988"/>
            <a:ext cx="7925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E0CD59"/>
                </a:solidFill>
                <a:effectLst/>
                <a:latin typeface="+mn-lt"/>
                <a:ea typeface="+mn-ea"/>
                <a:cs typeface="+mn-cs"/>
              </a:rPr>
              <a:t>_</a:t>
            </a:r>
            <a:r>
              <a:rPr lang="en-GB" sz="1200" kern="1200" err="1">
                <a:solidFill>
                  <a:srgbClr val="E0CD59"/>
                </a:solidFill>
                <a:effectLst/>
                <a:latin typeface="+mn-lt"/>
                <a:ea typeface="+mn-ea"/>
                <a:cs typeface="+mn-cs"/>
              </a:rPr>
              <a:t>BNUni</a:t>
            </a:r>
            <a:endParaRPr lang="en-GB" sz="1200" kern="1200">
              <a:solidFill>
                <a:srgbClr val="E0CD59"/>
              </a:solidFill>
              <a:effectLst/>
              <a:latin typeface="+mn-lt"/>
              <a:ea typeface="+mn-ea"/>
              <a:cs typeface="+mn-cs"/>
            </a:endParaRPr>
          </a:p>
        </p:txBody>
      </p:sp>
    </p:spTree>
    <p:extLst>
      <p:ext uri="{BB962C8B-B14F-4D97-AF65-F5344CB8AC3E}">
        <p14:creationId xmlns:p14="http://schemas.microsoft.com/office/powerpoint/2010/main" val="2919799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276D0-1EB7-0E4C-8AFE-5561592E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F1E292-27B7-C041-929B-3B12B7059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CC8C0D-8A11-5046-9D7F-045D2D5B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CCC70-066B-624B-99AC-99F3513485C9}" type="datetime1">
              <a:rPr lang="en-GB" smtClean="0"/>
              <a:t>13/07/2023</a:t>
            </a:fld>
            <a:endParaRPr lang="en-US"/>
          </a:p>
        </p:txBody>
      </p:sp>
      <p:sp>
        <p:nvSpPr>
          <p:cNvPr id="5" name="Footer Placeholder 4">
            <a:extLst>
              <a:ext uri="{FF2B5EF4-FFF2-40B4-BE49-F238E27FC236}">
                <a16:creationId xmlns:a16="http://schemas.microsoft.com/office/drawing/2014/main" id="{1559FF0F-7BAE-9743-8540-BC8660BE2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D96A9-9648-E449-B6F7-3F29DDCA1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65A77-12C6-3C44-AF9B-3173E7F491ED}" type="slidenum">
              <a:rPr lang="en-US" smtClean="0"/>
              <a:t>‹#›</a:t>
            </a:fld>
            <a:endParaRPr lang="en-US"/>
          </a:p>
        </p:txBody>
      </p:sp>
    </p:spTree>
    <p:extLst>
      <p:ext uri="{BB962C8B-B14F-4D97-AF65-F5344CB8AC3E}">
        <p14:creationId xmlns:p14="http://schemas.microsoft.com/office/powerpoint/2010/main" val="5213953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svg"/><Relationship Id="rId42" Type="http://schemas.openxmlformats.org/officeDocument/2006/relationships/image" Target="../media/image66.svg"/><Relationship Id="rId47" Type="http://schemas.openxmlformats.org/officeDocument/2006/relationships/image" Target="../media/image71.png"/><Relationship Id="rId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40.sv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svg"/><Relationship Id="rId45" Type="http://schemas.openxmlformats.org/officeDocument/2006/relationships/image" Target="../media/image69.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sv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72.svg"/><Relationship Id="rId8" Type="http://schemas.openxmlformats.org/officeDocument/2006/relationships/image" Target="../media/image32.svg"/><Relationship Id="rId3" Type="http://schemas.openxmlformats.org/officeDocument/2006/relationships/image" Target="../media/image27.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svg"/><Relationship Id="rId46" Type="http://schemas.openxmlformats.org/officeDocument/2006/relationships/image" Target="../media/image70.svg"/><Relationship Id="rId20" Type="http://schemas.openxmlformats.org/officeDocument/2006/relationships/image" Target="../media/image44.svg"/><Relationship Id="rId41" Type="http://schemas.openxmlformats.org/officeDocument/2006/relationships/image" Target="../media/image6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1080/2331186X.2023.217292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CC1AC6-6CFD-8BFC-8B6F-5167C9FD67C5}"/>
              </a:ext>
            </a:extLst>
          </p:cNvPr>
          <p:cNvSpPr>
            <a:spLocks noGrp="1"/>
          </p:cNvSpPr>
          <p:nvPr>
            <p:ph type="body" sz="quarter" idx="10"/>
          </p:nvPr>
        </p:nvSpPr>
        <p:spPr/>
        <p:txBody>
          <a:bodyPr/>
          <a:lstStyle/>
          <a:p>
            <a:r>
              <a:rPr lang="en-US" sz="2800"/>
              <a:t>Dr. Ina Stan</a:t>
            </a:r>
          </a:p>
          <a:p>
            <a:r>
              <a:rPr lang="en-US" sz="2800"/>
              <a:t>Sara Eaglesfield</a:t>
            </a:r>
          </a:p>
          <a:p>
            <a:endParaRPr lang="en-US"/>
          </a:p>
        </p:txBody>
      </p:sp>
      <p:sp>
        <p:nvSpPr>
          <p:cNvPr id="3" name="Text Placeholder 2">
            <a:extLst>
              <a:ext uri="{FF2B5EF4-FFF2-40B4-BE49-F238E27FC236}">
                <a16:creationId xmlns:a16="http://schemas.microsoft.com/office/drawing/2014/main" id="{286669EC-7FE5-BA8F-ECEA-C870416701E1}"/>
              </a:ext>
            </a:extLst>
          </p:cNvPr>
          <p:cNvSpPr>
            <a:spLocks noGrp="1"/>
          </p:cNvSpPr>
          <p:nvPr>
            <p:ph type="body" sz="quarter" idx="11"/>
          </p:nvPr>
        </p:nvSpPr>
        <p:spPr/>
        <p:txBody>
          <a:bodyPr>
            <a:normAutofit/>
          </a:bodyPr>
          <a:lstStyle/>
          <a:p>
            <a:pPr algn="ctr"/>
            <a:r>
              <a:rPr lang="en-GB" sz="4000" b="1"/>
              <a:t>Using Creativity and Reflection to Empower a Diverse Learner Community</a:t>
            </a:r>
            <a:endParaRPr lang="en-US" sz="4000"/>
          </a:p>
        </p:txBody>
      </p:sp>
    </p:spTree>
    <p:extLst>
      <p:ext uri="{BB962C8B-B14F-4D97-AF65-F5344CB8AC3E}">
        <p14:creationId xmlns:p14="http://schemas.microsoft.com/office/powerpoint/2010/main" val="28093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A picture containing text&#10;&#10;Description automatically generated">
            <a:extLst>
              <a:ext uri="{FF2B5EF4-FFF2-40B4-BE49-F238E27FC236}">
                <a16:creationId xmlns:a16="http://schemas.microsoft.com/office/drawing/2014/main" id="{D252B54C-A966-46E7-9B3E-D7189C846D38}"/>
              </a:ext>
            </a:extLst>
          </p:cNvPr>
          <p:cNvPicPr>
            <a:picLocks noGrp="1" noChangeAspect="1"/>
          </p:cNvPicPr>
          <p:nvPr>
            <p:ph type="pic" idx="4294967295"/>
          </p:nvPr>
        </p:nvPicPr>
        <p:blipFill>
          <a:blip r:embed="rId3"/>
          <a:srcRect t="24535" b="24535"/>
          <a:stretch>
            <a:fillRect/>
          </a:stretch>
        </p:blipFill>
        <p:spPr>
          <a:xfrm>
            <a:off x="0" y="141512"/>
            <a:ext cx="11757775" cy="6400800"/>
          </a:xfrm>
        </p:spPr>
      </p:pic>
      <p:sp>
        <p:nvSpPr>
          <p:cNvPr id="3" name="Title 2">
            <a:extLst>
              <a:ext uri="{FF2B5EF4-FFF2-40B4-BE49-F238E27FC236}">
                <a16:creationId xmlns:a16="http://schemas.microsoft.com/office/drawing/2014/main" id="{115211B2-E5CE-46AA-A30D-8B29C2677D74}"/>
              </a:ext>
            </a:extLst>
          </p:cNvPr>
          <p:cNvSpPr txBox="1">
            <a:spLocks noGrp="1"/>
          </p:cNvSpPr>
          <p:nvPr>
            <p:ph type="title"/>
          </p:nvPr>
        </p:nvSpPr>
        <p:spPr/>
        <p:txBody>
          <a:bodyPr/>
          <a:lstStyle/>
          <a:p>
            <a:endParaRPr lang="en-GB"/>
          </a:p>
        </p:txBody>
      </p:sp>
      <p:pic>
        <p:nvPicPr>
          <p:cNvPr id="4" name="Picture 6">
            <a:extLst>
              <a:ext uri="{FF2B5EF4-FFF2-40B4-BE49-F238E27FC236}">
                <a16:creationId xmlns:a16="http://schemas.microsoft.com/office/drawing/2014/main" id="{7A63B7C2-7378-4119-8770-BE3676326AA7}"/>
              </a:ext>
            </a:extLst>
          </p:cNvPr>
          <p:cNvPicPr>
            <a:picLocks noChangeAspect="1"/>
          </p:cNvPicPr>
          <p:nvPr/>
        </p:nvPicPr>
        <p:blipFill>
          <a:blip r:embed="rId4"/>
          <a:stretch>
            <a:fillRect/>
          </a:stretch>
        </p:blipFill>
        <p:spPr>
          <a:xfrm>
            <a:off x="87087" y="0"/>
            <a:ext cx="12104909" cy="7130143"/>
          </a:xfrm>
          <a:prstGeom prst="rect">
            <a:avLst/>
          </a:prstGeom>
          <a:noFill/>
          <a:ln w="127001" cap="sq">
            <a:solidFill>
              <a:srgbClr val="000000"/>
            </a:solidFill>
            <a:prstDash val="solid"/>
            <a:miter/>
          </a:ln>
          <a:effectLst>
            <a:outerShdw dist="50794" dir="2700000" algn="tl">
              <a:srgbClr val="000000">
                <a:alpha val="40000"/>
              </a:srgbClr>
            </a:outerShdw>
          </a:effectLst>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9526-72A4-46D9-6838-049F951B9C9C}"/>
              </a:ext>
            </a:extLst>
          </p:cNvPr>
          <p:cNvSpPr>
            <a:spLocks noGrp="1"/>
          </p:cNvSpPr>
          <p:nvPr>
            <p:ph type="title"/>
          </p:nvPr>
        </p:nvSpPr>
        <p:spPr/>
        <p:txBody>
          <a:bodyPr/>
          <a:lstStyle/>
          <a:p>
            <a:r>
              <a:rPr lang="en-US">
                <a:cs typeface="Calibri Light"/>
              </a:rPr>
              <a:t>Creativity</a:t>
            </a:r>
            <a:endParaRPr lang="en-US"/>
          </a:p>
        </p:txBody>
      </p:sp>
      <p:sp>
        <p:nvSpPr>
          <p:cNvPr id="4" name="Text Placeholder 3">
            <a:extLst>
              <a:ext uri="{FF2B5EF4-FFF2-40B4-BE49-F238E27FC236}">
                <a16:creationId xmlns:a16="http://schemas.microsoft.com/office/drawing/2014/main" id="{5ADAD454-73E4-F7A1-6AB8-52EB2270B213}"/>
              </a:ext>
            </a:extLst>
          </p:cNvPr>
          <p:cNvSpPr>
            <a:spLocks noGrp="1"/>
          </p:cNvSpPr>
          <p:nvPr>
            <p:ph type="body" idx="1"/>
          </p:nvPr>
        </p:nvSpPr>
        <p:spPr>
          <a:xfrm>
            <a:off x="862014" y="1278732"/>
            <a:ext cx="5157787" cy="823912"/>
          </a:xfrm>
        </p:spPr>
        <p:txBody>
          <a:bodyPr/>
          <a:lstStyle/>
          <a:p>
            <a:r>
              <a:rPr lang="en-US">
                <a:cs typeface="Calibri"/>
              </a:rPr>
              <a:t>Literature Quote</a:t>
            </a:r>
            <a:endParaRPr lang="en-US"/>
          </a:p>
        </p:txBody>
      </p:sp>
      <p:sp>
        <p:nvSpPr>
          <p:cNvPr id="3" name="Content Placeholder 2">
            <a:extLst>
              <a:ext uri="{FF2B5EF4-FFF2-40B4-BE49-F238E27FC236}">
                <a16:creationId xmlns:a16="http://schemas.microsoft.com/office/drawing/2014/main" id="{5C79192D-386E-F7AE-B4E9-551362E565D5}"/>
              </a:ext>
            </a:extLst>
          </p:cNvPr>
          <p:cNvSpPr>
            <a:spLocks noGrp="1"/>
          </p:cNvSpPr>
          <p:nvPr>
            <p:ph sz="half" idx="2"/>
          </p:nvPr>
        </p:nvSpPr>
        <p:spPr>
          <a:xfrm>
            <a:off x="852703" y="2097882"/>
            <a:ext cx="5157787" cy="4763374"/>
          </a:xfrm>
        </p:spPr>
        <p:txBody>
          <a:bodyPr vert="horz" lIns="91440" tIns="45720" rIns="91440" bIns="45720" rtlCol="0" anchor="t">
            <a:normAutofit fontScale="85000" lnSpcReduction="10000"/>
          </a:bodyPr>
          <a:lstStyle/>
          <a:p>
            <a:r>
              <a:rPr lang="en-US">
                <a:ea typeface="+mn-lt"/>
                <a:cs typeface="+mn-lt"/>
              </a:rPr>
              <a:t>Experiential learning practices enable learners to feel and see themselves within the topics explored, question their beliefs and who they ‘Other’ (Le Bourdon, 2022).</a:t>
            </a:r>
          </a:p>
          <a:p>
            <a:r>
              <a:rPr lang="en-GB"/>
              <a:t>Creative thinking skills enable students to engage in a more flexible and faster problem-solving process (Whetten and Cameron, 2011).</a:t>
            </a:r>
          </a:p>
          <a:p>
            <a:r>
              <a:rPr lang="en-GB"/>
              <a:t>Developing creativity, critical thinking, and problem-solving skills in higher education positively impacts  students’ academic success (</a:t>
            </a:r>
            <a:r>
              <a:rPr lang="en-GB" err="1"/>
              <a:t>Almulla</a:t>
            </a:r>
            <a:r>
              <a:rPr lang="en-GB"/>
              <a:t>, 2023).</a:t>
            </a:r>
            <a:endParaRPr lang="en-US">
              <a:solidFill>
                <a:srgbClr val="FF0000"/>
              </a:solidFill>
            </a:endParaRPr>
          </a:p>
        </p:txBody>
      </p:sp>
      <p:sp>
        <p:nvSpPr>
          <p:cNvPr id="5" name="Text Placeholder 4">
            <a:extLst>
              <a:ext uri="{FF2B5EF4-FFF2-40B4-BE49-F238E27FC236}">
                <a16:creationId xmlns:a16="http://schemas.microsoft.com/office/drawing/2014/main" id="{9A203B33-F451-AC4E-CA88-088971738DE0}"/>
              </a:ext>
            </a:extLst>
          </p:cNvPr>
          <p:cNvSpPr>
            <a:spLocks noGrp="1"/>
          </p:cNvSpPr>
          <p:nvPr>
            <p:ph type="body" sz="quarter" idx="3"/>
          </p:nvPr>
        </p:nvSpPr>
        <p:spPr>
          <a:xfrm>
            <a:off x="6194426" y="1273970"/>
            <a:ext cx="5183188" cy="823912"/>
          </a:xfrm>
        </p:spPr>
        <p:txBody>
          <a:bodyPr/>
          <a:lstStyle/>
          <a:p>
            <a:r>
              <a:rPr lang="en-US">
                <a:cs typeface="Calibri"/>
              </a:rPr>
              <a:t>Student Quote</a:t>
            </a:r>
            <a:endParaRPr lang="en-US"/>
          </a:p>
        </p:txBody>
      </p:sp>
      <p:sp>
        <p:nvSpPr>
          <p:cNvPr id="6" name="Content Placeholder 5">
            <a:extLst>
              <a:ext uri="{FF2B5EF4-FFF2-40B4-BE49-F238E27FC236}">
                <a16:creationId xmlns:a16="http://schemas.microsoft.com/office/drawing/2014/main" id="{9E2B85D5-4B7D-EF7E-EB0C-0A8302DDC5ED}"/>
              </a:ext>
            </a:extLst>
          </p:cNvPr>
          <p:cNvSpPr>
            <a:spLocks noGrp="1"/>
          </p:cNvSpPr>
          <p:nvPr>
            <p:ph sz="quarter" idx="4"/>
          </p:nvPr>
        </p:nvSpPr>
        <p:spPr>
          <a:xfrm>
            <a:off x="6198030" y="2108614"/>
            <a:ext cx="5578531" cy="4817218"/>
          </a:xfrm>
        </p:spPr>
        <p:txBody>
          <a:bodyPr vert="horz" lIns="91440" tIns="45720" rIns="91440" bIns="45720" rtlCol="0" anchor="t">
            <a:normAutofit fontScale="85000" lnSpcReduction="10000"/>
          </a:bodyPr>
          <a:lstStyle/>
          <a:p>
            <a:pPr marL="0" indent="0">
              <a:lnSpc>
                <a:spcPct val="110000"/>
              </a:lnSpc>
              <a:buNone/>
            </a:pPr>
            <a:r>
              <a:rPr lang="en-US"/>
              <a:t>‘</a:t>
            </a:r>
            <a:r>
              <a:rPr lang="en-GB"/>
              <a:t> The Games Design project provided me a creative approach and also the opportunity to work with a multicultural team, which is the point that I will focus on. As I have always been involved in the world of the arts, the area of creativity is something natural for me. However, with this project I faced some challenges in teamwork and how I should deal with each member of the group.’</a:t>
            </a:r>
            <a:endParaRPr lang="en-US">
              <a:cs typeface="Calibri" panose="020F0502020204030204"/>
            </a:endParaRPr>
          </a:p>
          <a:p>
            <a:pPr>
              <a:lnSpc>
                <a:spcPct val="110000"/>
              </a:lnSpc>
            </a:pPr>
            <a:endParaRPr lang="en-US">
              <a:cs typeface="Calibri" panose="020F0502020204030204"/>
            </a:endParaRPr>
          </a:p>
        </p:txBody>
      </p:sp>
    </p:spTree>
    <p:extLst>
      <p:ext uri="{BB962C8B-B14F-4D97-AF65-F5344CB8AC3E}">
        <p14:creationId xmlns:p14="http://schemas.microsoft.com/office/powerpoint/2010/main" val="142832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EF817E4-95C0-AB19-B765-EC131E34EC19}"/>
              </a:ext>
            </a:extLst>
          </p:cNvPr>
          <p:cNvSpPr/>
          <p:nvPr/>
        </p:nvSpPr>
        <p:spPr>
          <a:xfrm>
            <a:off x="0" y="0"/>
            <a:ext cx="12191998" cy="6857999"/>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1F105DE-9A0A-267E-A72E-43483E4DA9ED}"/>
              </a:ext>
            </a:extLst>
          </p:cNvPr>
          <p:cNvSpPr/>
          <p:nvPr/>
        </p:nvSpPr>
        <p:spPr>
          <a:xfrm>
            <a:off x="10614527"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938D90-EC5A-A848-5151-27F1E02DC077}"/>
              </a:ext>
            </a:extLst>
          </p:cNvPr>
          <p:cNvSpPr/>
          <p:nvPr/>
        </p:nvSpPr>
        <p:spPr>
          <a:xfrm rot="19080000">
            <a:off x="8395368" y="3502526"/>
            <a:ext cx="2165683" cy="1323472"/>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1E2E851-FCC3-810A-FA67-9E79A13ADD82}"/>
              </a:ext>
            </a:extLst>
          </p:cNvPr>
          <p:cNvSpPr/>
          <p:nvPr/>
        </p:nvSpPr>
        <p:spPr>
          <a:xfrm rot="19080000">
            <a:off x="1564106" y="1804737"/>
            <a:ext cx="2152315" cy="132347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B6424F7-DA7B-50CC-04F9-FDA3D1D2FAD1}"/>
              </a:ext>
            </a:extLst>
          </p:cNvPr>
          <p:cNvSpPr/>
          <p:nvPr/>
        </p:nvSpPr>
        <p:spPr>
          <a:xfrm>
            <a:off x="1" y="-1"/>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FFF2B5-61A5-DEFF-1820-B7A2BE9F9A8C}"/>
              </a:ext>
            </a:extLst>
          </p:cNvPr>
          <p:cNvSpPr/>
          <p:nvPr/>
        </p:nvSpPr>
        <p:spPr>
          <a:xfrm>
            <a:off x="7446211" y="-1"/>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4423D59-3B6B-4069-AFCC-4B2696F4391C}"/>
              </a:ext>
            </a:extLst>
          </p:cNvPr>
          <p:cNvSpPr/>
          <p:nvPr/>
        </p:nvSpPr>
        <p:spPr>
          <a:xfrm>
            <a:off x="6309895" y="1"/>
            <a:ext cx="1136314" cy="1029367"/>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164E2A2-5CEA-9D5C-813B-CB781A75A6F6}"/>
              </a:ext>
            </a:extLst>
          </p:cNvPr>
          <p:cNvSpPr/>
          <p:nvPr/>
        </p:nvSpPr>
        <p:spPr>
          <a:xfrm>
            <a:off x="4732421" y="-2"/>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FAF0BDA-BACD-5921-CB3B-A2CE93DCFE6C}"/>
              </a:ext>
            </a:extLst>
          </p:cNvPr>
          <p:cNvSpPr/>
          <p:nvPr/>
        </p:nvSpPr>
        <p:spPr>
          <a:xfrm>
            <a:off x="3154948" y="-1"/>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7DA86E7-DFE6-D3C3-EA55-6E4E8E124263}"/>
              </a:ext>
            </a:extLst>
          </p:cNvPr>
          <p:cNvSpPr/>
          <p:nvPr/>
        </p:nvSpPr>
        <p:spPr>
          <a:xfrm>
            <a:off x="1577474" y="-2"/>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7DDF99F-7A38-7FBA-02E7-FE94476BACD2}"/>
              </a:ext>
            </a:extLst>
          </p:cNvPr>
          <p:cNvSpPr/>
          <p:nvPr/>
        </p:nvSpPr>
        <p:spPr>
          <a:xfrm>
            <a:off x="10614527" y="-1"/>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A35B45-519D-6806-7C1D-1C34A1BE041D}"/>
              </a:ext>
            </a:extLst>
          </p:cNvPr>
          <p:cNvSpPr txBox="1"/>
          <p:nvPr/>
        </p:nvSpPr>
        <p:spPr>
          <a:xfrm>
            <a:off x="579584" y="7523"/>
            <a:ext cx="105457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bg1"/>
                </a:solidFill>
              </a:rPr>
              <a:t>Student  Loan!</a:t>
            </a:r>
          </a:p>
          <a:p>
            <a:pPr algn="ctr"/>
            <a:r>
              <a:rPr lang="en-US" sz="1500">
                <a:solidFill>
                  <a:schemeClr val="bg1"/>
                </a:solidFill>
              </a:rPr>
              <a:t>Collect £200</a:t>
            </a:r>
          </a:p>
        </p:txBody>
      </p:sp>
      <p:sp>
        <p:nvSpPr>
          <p:cNvPr id="6" name="TextBox 5">
            <a:extLst>
              <a:ext uri="{FF2B5EF4-FFF2-40B4-BE49-F238E27FC236}">
                <a16:creationId xmlns:a16="http://schemas.microsoft.com/office/drawing/2014/main" id="{D941BFFA-4369-D868-D0B3-084E4F2A3596}"/>
              </a:ext>
            </a:extLst>
          </p:cNvPr>
          <p:cNvSpPr txBox="1"/>
          <p:nvPr/>
        </p:nvSpPr>
        <p:spPr>
          <a:xfrm>
            <a:off x="1632965" y="514945"/>
            <a:ext cx="11504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Library</a:t>
            </a:r>
          </a:p>
        </p:txBody>
      </p:sp>
      <p:sp>
        <p:nvSpPr>
          <p:cNvPr id="7" name="TextBox 6">
            <a:extLst>
              <a:ext uri="{FF2B5EF4-FFF2-40B4-BE49-F238E27FC236}">
                <a16:creationId xmlns:a16="http://schemas.microsoft.com/office/drawing/2014/main" id="{0BAF23CA-B7C4-0A04-A9BA-A700D0A7A8D4}"/>
              </a:ext>
            </a:extLst>
          </p:cNvPr>
          <p:cNvSpPr txBox="1"/>
          <p:nvPr/>
        </p:nvSpPr>
        <p:spPr>
          <a:xfrm>
            <a:off x="3103165" y="321079"/>
            <a:ext cx="1045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Student Union</a:t>
            </a:r>
          </a:p>
        </p:txBody>
      </p:sp>
      <p:sp>
        <p:nvSpPr>
          <p:cNvPr id="8" name="TextBox 7">
            <a:extLst>
              <a:ext uri="{FF2B5EF4-FFF2-40B4-BE49-F238E27FC236}">
                <a16:creationId xmlns:a16="http://schemas.microsoft.com/office/drawing/2014/main" id="{A5E95761-1482-7655-CC36-EDF4CE6DEEC6}"/>
              </a:ext>
            </a:extLst>
          </p:cNvPr>
          <p:cNvSpPr txBox="1"/>
          <p:nvPr/>
        </p:nvSpPr>
        <p:spPr>
          <a:xfrm>
            <a:off x="4530009" y="330501"/>
            <a:ext cx="1505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Computer Library</a:t>
            </a:r>
          </a:p>
        </p:txBody>
      </p:sp>
      <p:sp>
        <p:nvSpPr>
          <p:cNvPr id="9" name="TextBox 8">
            <a:extLst>
              <a:ext uri="{FF2B5EF4-FFF2-40B4-BE49-F238E27FC236}">
                <a16:creationId xmlns:a16="http://schemas.microsoft.com/office/drawing/2014/main" id="{EA9DA435-2A40-0E79-03C6-7DD2490E065A}"/>
              </a:ext>
            </a:extLst>
          </p:cNvPr>
          <p:cNvSpPr txBox="1"/>
          <p:nvPr/>
        </p:nvSpPr>
        <p:spPr>
          <a:xfrm rot="10800000">
            <a:off x="10585786" y="6318208"/>
            <a:ext cx="15748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Free Bus Service</a:t>
            </a:r>
          </a:p>
        </p:txBody>
      </p:sp>
      <p:sp>
        <p:nvSpPr>
          <p:cNvPr id="3" name="TextBox 2">
            <a:extLst>
              <a:ext uri="{FF2B5EF4-FFF2-40B4-BE49-F238E27FC236}">
                <a16:creationId xmlns:a16="http://schemas.microsoft.com/office/drawing/2014/main" id="{3E31D3FC-405B-B1A3-3252-0BADDCB6614C}"/>
              </a:ext>
            </a:extLst>
          </p:cNvPr>
          <p:cNvSpPr txBox="1"/>
          <p:nvPr/>
        </p:nvSpPr>
        <p:spPr>
          <a:xfrm>
            <a:off x="7392736" y="320843"/>
            <a:ext cx="14036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Takeaway Shop</a:t>
            </a:r>
          </a:p>
        </p:txBody>
      </p:sp>
      <p:sp>
        <p:nvSpPr>
          <p:cNvPr id="40" name="Rectangle 39">
            <a:extLst>
              <a:ext uri="{FF2B5EF4-FFF2-40B4-BE49-F238E27FC236}">
                <a16:creationId xmlns:a16="http://schemas.microsoft.com/office/drawing/2014/main" id="{E6EB583B-DF5F-3313-7E38-EB779E32A34A}"/>
              </a:ext>
            </a:extLst>
          </p:cNvPr>
          <p:cNvSpPr/>
          <p:nvPr/>
        </p:nvSpPr>
        <p:spPr>
          <a:xfrm>
            <a:off x="9037053" y="-2"/>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06F3E44-664E-B53C-9223-AA71C88AD12D}"/>
              </a:ext>
            </a:extLst>
          </p:cNvPr>
          <p:cNvSpPr/>
          <p:nvPr/>
        </p:nvSpPr>
        <p:spPr>
          <a:xfrm>
            <a:off x="9023685"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284066C-9EC3-06EF-9800-DCAFCAD9E43F}"/>
              </a:ext>
            </a:extLst>
          </p:cNvPr>
          <p:cNvSpPr/>
          <p:nvPr/>
        </p:nvSpPr>
        <p:spPr>
          <a:xfrm>
            <a:off x="7446212" y="5828631"/>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EFC31E4-0E7E-C9D3-71DC-A9B906CA3C91}"/>
              </a:ext>
            </a:extLst>
          </p:cNvPr>
          <p:cNvSpPr/>
          <p:nvPr/>
        </p:nvSpPr>
        <p:spPr>
          <a:xfrm>
            <a:off x="5855368"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D5EB8FD-4B0A-88F0-6132-809B597F546B}"/>
              </a:ext>
            </a:extLst>
          </p:cNvPr>
          <p:cNvSpPr/>
          <p:nvPr/>
        </p:nvSpPr>
        <p:spPr>
          <a:xfrm>
            <a:off x="3154948"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D2A6BF-578E-71EF-AF05-441111E1B923}"/>
              </a:ext>
            </a:extLst>
          </p:cNvPr>
          <p:cNvSpPr/>
          <p:nvPr/>
        </p:nvSpPr>
        <p:spPr>
          <a:xfrm>
            <a:off x="1577474"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162FF0E-1145-3B96-512F-2FE57F6D0CE8}"/>
              </a:ext>
            </a:extLst>
          </p:cNvPr>
          <p:cNvSpPr/>
          <p:nvPr/>
        </p:nvSpPr>
        <p:spPr>
          <a:xfrm>
            <a:off x="0" y="5828630"/>
            <a:ext cx="1577472" cy="1029368"/>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0DC0AEA-5C88-3A03-9864-386F2DC43D40}"/>
              </a:ext>
            </a:extLst>
          </p:cNvPr>
          <p:cNvSpPr/>
          <p:nvPr/>
        </p:nvSpPr>
        <p:spPr>
          <a:xfrm>
            <a:off x="4732421" y="5828632"/>
            <a:ext cx="1136314" cy="1029367"/>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6F958A-610A-A831-C1CD-3645FB0C0B63}"/>
              </a:ext>
            </a:extLst>
          </p:cNvPr>
          <p:cNvSpPr/>
          <p:nvPr/>
        </p:nvSpPr>
        <p:spPr>
          <a:xfrm rot="5400000">
            <a:off x="-387683" y="1403683"/>
            <a:ext cx="1777998" cy="1042736"/>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E8438C1-92AE-EB99-BFA4-47FE95FC429F}"/>
              </a:ext>
            </a:extLst>
          </p:cNvPr>
          <p:cNvSpPr/>
          <p:nvPr/>
        </p:nvSpPr>
        <p:spPr>
          <a:xfrm rot="5400000">
            <a:off x="-447841" y="4351421"/>
            <a:ext cx="1938418" cy="1002631"/>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4836F83-8FF5-4116-3AA0-5E02C8333830}"/>
              </a:ext>
            </a:extLst>
          </p:cNvPr>
          <p:cNvSpPr/>
          <p:nvPr/>
        </p:nvSpPr>
        <p:spPr>
          <a:xfrm rot="5400000">
            <a:off x="10795000" y="1383630"/>
            <a:ext cx="1764630" cy="1042735"/>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DBAF217-E3F6-9F27-F812-A0FC2A0BB2E3}"/>
              </a:ext>
            </a:extLst>
          </p:cNvPr>
          <p:cNvSpPr/>
          <p:nvPr/>
        </p:nvSpPr>
        <p:spPr>
          <a:xfrm rot="5400000">
            <a:off x="10721474" y="3248523"/>
            <a:ext cx="1884944" cy="1016001"/>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17309E9-E1C9-4658-1EBF-0D81004CC7EE}"/>
              </a:ext>
            </a:extLst>
          </p:cNvPr>
          <p:cNvSpPr/>
          <p:nvPr/>
        </p:nvSpPr>
        <p:spPr>
          <a:xfrm>
            <a:off x="1577474" y="0"/>
            <a:ext cx="1577474" cy="334210"/>
          </a:xfrm>
          <a:prstGeom prst="rect">
            <a:avLst/>
          </a:prstGeom>
          <a:solidFill>
            <a:schemeClr val="accent3">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EFDF6A1-FEC8-B2A2-E6CC-B4559478B454}"/>
              </a:ext>
            </a:extLst>
          </p:cNvPr>
          <p:cNvSpPr/>
          <p:nvPr/>
        </p:nvSpPr>
        <p:spPr>
          <a:xfrm>
            <a:off x="4732421" y="-1"/>
            <a:ext cx="1577474" cy="334210"/>
          </a:xfrm>
          <a:prstGeom prst="rect">
            <a:avLst/>
          </a:prstGeom>
          <a:solidFill>
            <a:schemeClr val="accent3">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1170EBF-6A3D-B16D-22D8-9D7490BC0C8A}"/>
              </a:ext>
            </a:extLst>
          </p:cNvPr>
          <p:cNvSpPr/>
          <p:nvPr/>
        </p:nvSpPr>
        <p:spPr>
          <a:xfrm>
            <a:off x="3154947" y="0"/>
            <a:ext cx="1577474" cy="334210"/>
          </a:xfrm>
          <a:prstGeom prst="rect">
            <a:avLst/>
          </a:prstGeom>
          <a:solidFill>
            <a:schemeClr val="accent3">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8CF1A6C-1FE2-9A09-701B-45DC758A99F5}"/>
              </a:ext>
            </a:extLst>
          </p:cNvPr>
          <p:cNvSpPr/>
          <p:nvPr/>
        </p:nvSpPr>
        <p:spPr>
          <a:xfrm>
            <a:off x="9037052" y="-2"/>
            <a:ext cx="1577474" cy="334210"/>
          </a:xfrm>
          <a:prstGeom prst="rect">
            <a:avLst/>
          </a:prstGeom>
          <a:solidFill>
            <a:schemeClr val="accent4">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EDA2379-1AB2-AF40-8159-16B50D766DE7}"/>
              </a:ext>
            </a:extLst>
          </p:cNvPr>
          <p:cNvSpPr/>
          <p:nvPr/>
        </p:nvSpPr>
        <p:spPr>
          <a:xfrm>
            <a:off x="7459579" y="-1"/>
            <a:ext cx="1577474" cy="334210"/>
          </a:xfrm>
          <a:prstGeom prst="rect">
            <a:avLst/>
          </a:prstGeom>
          <a:solidFill>
            <a:schemeClr val="accent4">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2" descr="Bus with solid fill">
            <a:extLst>
              <a:ext uri="{FF2B5EF4-FFF2-40B4-BE49-F238E27FC236}">
                <a16:creationId xmlns:a16="http://schemas.microsoft.com/office/drawing/2014/main" id="{341B7436-F93D-B4FB-1C55-14EAF8E3EB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008178" y="5730619"/>
            <a:ext cx="753979" cy="767348"/>
          </a:xfrm>
          <a:prstGeom prst="rect">
            <a:avLst/>
          </a:prstGeom>
        </p:spPr>
      </p:pic>
      <p:pic>
        <p:nvPicPr>
          <p:cNvPr id="73" name="Graphic 73" descr="Coins outline">
            <a:extLst>
              <a:ext uri="{FF2B5EF4-FFF2-40B4-BE49-F238E27FC236}">
                <a16:creationId xmlns:a16="http://schemas.microsoft.com/office/drawing/2014/main" id="{DF17E99A-08B3-388B-D736-C038C8C3E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3" y="164431"/>
            <a:ext cx="740611" cy="727243"/>
          </a:xfrm>
          <a:prstGeom prst="rect">
            <a:avLst/>
          </a:prstGeom>
        </p:spPr>
      </p:pic>
      <p:pic>
        <p:nvPicPr>
          <p:cNvPr id="74" name="Graphic 74" descr="Burger and drink with solid fill">
            <a:extLst>
              <a:ext uri="{FF2B5EF4-FFF2-40B4-BE49-F238E27FC236}">
                <a16:creationId xmlns:a16="http://schemas.microsoft.com/office/drawing/2014/main" id="{0A355A92-2B80-FDC5-4E08-4D3CEF7CDE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6167" y="391695"/>
            <a:ext cx="633665" cy="673769"/>
          </a:xfrm>
          <a:prstGeom prst="rect">
            <a:avLst/>
          </a:prstGeom>
        </p:spPr>
      </p:pic>
      <p:pic>
        <p:nvPicPr>
          <p:cNvPr id="75" name="Graphic 75" descr="Books on shelf with solid fill">
            <a:extLst>
              <a:ext uri="{FF2B5EF4-FFF2-40B4-BE49-F238E27FC236}">
                <a16:creationId xmlns:a16="http://schemas.microsoft.com/office/drawing/2014/main" id="{F00BAE7F-C90E-550A-E0B2-9F20C5D9B5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0484" y="364958"/>
            <a:ext cx="687137" cy="687137"/>
          </a:xfrm>
          <a:prstGeom prst="rect">
            <a:avLst/>
          </a:prstGeom>
        </p:spPr>
      </p:pic>
      <p:pic>
        <p:nvPicPr>
          <p:cNvPr id="76" name="Graphic 76" descr="Children with solid fill">
            <a:extLst>
              <a:ext uri="{FF2B5EF4-FFF2-40B4-BE49-F238E27FC236}">
                <a16:creationId xmlns:a16="http://schemas.microsoft.com/office/drawing/2014/main" id="{3D0A83DA-9CA9-E401-76B1-6A07F49D19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1326" y="338221"/>
            <a:ext cx="673769" cy="700506"/>
          </a:xfrm>
          <a:prstGeom prst="rect">
            <a:avLst/>
          </a:prstGeom>
        </p:spPr>
      </p:pic>
      <p:pic>
        <p:nvPicPr>
          <p:cNvPr id="77" name="Graphic 77" descr="Monitor with solid fill">
            <a:extLst>
              <a:ext uri="{FF2B5EF4-FFF2-40B4-BE49-F238E27FC236}">
                <a16:creationId xmlns:a16="http://schemas.microsoft.com/office/drawing/2014/main" id="{02D1DF8B-282A-6C53-4192-B83F3E6AEC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85852" y="512010"/>
            <a:ext cx="526718" cy="499981"/>
          </a:xfrm>
          <a:prstGeom prst="rect">
            <a:avLst/>
          </a:prstGeom>
        </p:spPr>
      </p:pic>
      <p:sp>
        <p:nvSpPr>
          <p:cNvPr id="78" name="TextBox 77">
            <a:extLst>
              <a:ext uri="{FF2B5EF4-FFF2-40B4-BE49-F238E27FC236}">
                <a16:creationId xmlns:a16="http://schemas.microsoft.com/office/drawing/2014/main" id="{828C191C-737B-BF3D-3E1E-9276CD699FF1}"/>
              </a:ext>
            </a:extLst>
          </p:cNvPr>
          <p:cNvSpPr txBox="1"/>
          <p:nvPr/>
        </p:nvSpPr>
        <p:spPr>
          <a:xfrm rot="5400000">
            <a:off x="11089106" y="1450474"/>
            <a:ext cx="828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Gym</a:t>
            </a:r>
          </a:p>
        </p:txBody>
      </p:sp>
      <p:sp>
        <p:nvSpPr>
          <p:cNvPr id="81" name="Rectangle 80">
            <a:extLst>
              <a:ext uri="{FF2B5EF4-FFF2-40B4-BE49-F238E27FC236}">
                <a16:creationId xmlns:a16="http://schemas.microsoft.com/office/drawing/2014/main" id="{9D790400-4971-374D-C62D-C45E91D6FC16}"/>
              </a:ext>
            </a:extLst>
          </p:cNvPr>
          <p:cNvSpPr/>
          <p:nvPr/>
        </p:nvSpPr>
        <p:spPr>
          <a:xfrm rot="5400000">
            <a:off x="11049001" y="3549315"/>
            <a:ext cx="1884946" cy="387684"/>
          </a:xfrm>
          <a:prstGeom prst="rect">
            <a:avLst/>
          </a:prstGeom>
          <a:solidFill>
            <a:srgbClr val="00B0F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2" descr="Dumbbell with solid fill">
            <a:extLst>
              <a:ext uri="{FF2B5EF4-FFF2-40B4-BE49-F238E27FC236}">
                <a16:creationId xmlns:a16="http://schemas.microsoft.com/office/drawing/2014/main" id="{C0E5143A-6CE8-A53E-2F2F-C8EFB31C4C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11213431" y="2049379"/>
            <a:ext cx="580190" cy="580190"/>
          </a:xfrm>
          <a:prstGeom prst="rect">
            <a:avLst/>
          </a:prstGeom>
        </p:spPr>
      </p:pic>
      <p:sp>
        <p:nvSpPr>
          <p:cNvPr id="83" name="Rectangle 82">
            <a:extLst>
              <a:ext uri="{FF2B5EF4-FFF2-40B4-BE49-F238E27FC236}">
                <a16:creationId xmlns:a16="http://schemas.microsoft.com/office/drawing/2014/main" id="{96860305-57DF-97E6-9AFC-4FE8729C8E1D}"/>
              </a:ext>
            </a:extLst>
          </p:cNvPr>
          <p:cNvSpPr/>
          <p:nvPr/>
        </p:nvSpPr>
        <p:spPr>
          <a:xfrm rot="5400000">
            <a:off x="-53474" y="2834106"/>
            <a:ext cx="1136314" cy="1029367"/>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05F597-5516-6239-6005-4F15766C4F95}"/>
              </a:ext>
            </a:extLst>
          </p:cNvPr>
          <p:cNvSpPr txBox="1"/>
          <p:nvPr/>
        </p:nvSpPr>
        <p:spPr>
          <a:xfrm rot="19080000">
            <a:off x="1403684" y="1858211"/>
            <a:ext cx="2285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rPr>
              <a:t>Consequences</a:t>
            </a:r>
          </a:p>
        </p:txBody>
      </p:sp>
      <p:sp>
        <p:nvSpPr>
          <p:cNvPr id="14" name="TextBox 13">
            <a:extLst>
              <a:ext uri="{FF2B5EF4-FFF2-40B4-BE49-F238E27FC236}">
                <a16:creationId xmlns:a16="http://schemas.microsoft.com/office/drawing/2014/main" id="{B77A9C17-4994-971E-28F3-DF6F5B61CA11}"/>
              </a:ext>
            </a:extLst>
          </p:cNvPr>
          <p:cNvSpPr txBox="1"/>
          <p:nvPr/>
        </p:nvSpPr>
        <p:spPr>
          <a:xfrm rot="8220000" flipH="1">
            <a:off x="9063789" y="4251157"/>
            <a:ext cx="13502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Incentives</a:t>
            </a:r>
          </a:p>
        </p:txBody>
      </p:sp>
      <p:sp>
        <p:nvSpPr>
          <p:cNvPr id="16" name="Rectangle 15">
            <a:extLst>
              <a:ext uri="{FF2B5EF4-FFF2-40B4-BE49-F238E27FC236}">
                <a16:creationId xmlns:a16="http://schemas.microsoft.com/office/drawing/2014/main" id="{54F1B9E9-9C61-08A8-E03C-E83520CA15F7}"/>
              </a:ext>
            </a:extLst>
          </p:cNvPr>
          <p:cNvSpPr/>
          <p:nvPr/>
        </p:nvSpPr>
        <p:spPr>
          <a:xfrm rot="5400000">
            <a:off x="11095789" y="4745790"/>
            <a:ext cx="1136314" cy="1029367"/>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2B687EA-8CD6-33D9-3E14-8BA439047915}"/>
              </a:ext>
            </a:extLst>
          </p:cNvPr>
          <p:cNvSpPr txBox="1"/>
          <p:nvPr/>
        </p:nvSpPr>
        <p:spPr>
          <a:xfrm rot="5400000">
            <a:off x="10808368" y="2996395"/>
            <a:ext cx="1296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Train Station</a:t>
            </a:r>
            <a:endParaRPr lang="en-US"/>
          </a:p>
        </p:txBody>
      </p:sp>
      <p:sp>
        <p:nvSpPr>
          <p:cNvPr id="11" name="Rectangle 10">
            <a:extLst>
              <a:ext uri="{FF2B5EF4-FFF2-40B4-BE49-F238E27FC236}">
                <a16:creationId xmlns:a16="http://schemas.microsoft.com/office/drawing/2014/main" id="{7589F33C-5E4A-0A3C-7DB0-D24D9C1E75D3}"/>
              </a:ext>
            </a:extLst>
          </p:cNvPr>
          <p:cNvSpPr/>
          <p:nvPr/>
        </p:nvSpPr>
        <p:spPr>
          <a:xfrm rot="5400000">
            <a:off x="11122525" y="1711156"/>
            <a:ext cx="1764632" cy="387684"/>
          </a:xfrm>
          <a:prstGeom prst="rect">
            <a:avLst/>
          </a:prstGeom>
          <a:solidFill>
            <a:srgbClr val="00B0F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4" descr="Toy Train with solid fill">
            <a:extLst>
              <a:ext uri="{FF2B5EF4-FFF2-40B4-BE49-F238E27FC236}">
                <a16:creationId xmlns:a16="http://schemas.microsoft.com/office/drawing/2014/main" id="{7F338BC4-6B32-448A-8521-0BCCB1E6BB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5400000">
            <a:off x="11099800" y="3740484"/>
            <a:ext cx="713875" cy="727243"/>
          </a:xfrm>
          <a:prstGeom prst="rect">
            <a:avLst/>
          </a:prstGeom>
        </p:spPr>
      </p:pic>
      <p:sp>
        <p:nvSpPr>
          <p:cNvPr id="15" name="Rectangle 14">
            <a:extLst>
              <a:ext uri="{FF2B5EF4-FFF2-40B4-BE49-F238E27FC236}">
                <a16:creationId xmlns:a16="http://schemas.microsoft.com/office/drawing/2014/main" id="{6E79E282-0DEC-6AA4-670E-FDA192E35E82}"/>
              </a:ext>
            </a:extLst>
          </p:cNvPr>
          <p:cNvSpPr/>
          <p:nvPr/>
        </p:nvSpPr>
        <p:spPr>
          <a:xfrm>
            <a:off x="5882105" y="6523788"/>
            <a:ext cx="1577474" cy="334210"/>
          </a:xfrm>
          <a:prstGeom prst="rect">
            <a:avLst/>
          </a:prstGeom>
          <a:solidFill>
            <a:srgbClr val="7030A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BA0AFE-3EE7-4748-0734-CFB491CAD6C4}"/>
              </a:ext>
            </a:extLst>
          </p:cNvPr>
          <p:cNvSpPr/>
          <p:nvPr/>
        </p:nvSpPr>
        <p:spPr>
          <a:xfrm>
            <a:off x="9023684" y="6523788"/>
            <a:ext cx="1577474" cy="334210"/>
          </a:xfrm>
          <a:prstGeom prst="rect">
            <a:avLst/>
          </a:prstGeom>
          <a:solidFill>
            <a:srgbClr val="7030A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5C0001-82CC-893F-1F6E-10C4BE6955DD}"/>
              </a:ext>
            </a:extLst>
          </p:cNvPr>
          <p:cNvSpPr/>
          <p:nvPr/>
        </p:nvSpPr>
        <p:spPr>
          <a:xfrm>
            <a:off x="7446210" y="6523788"/>
            <a:ext cx="1577474" cy="334210"/>
          </a:xfrm>
          <a:prstGeom prst="rect">
            <a:avLst/>
          </a:prstGeom>
          <a:solidFill>
            <a:srgbClr val="7030A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E66B48E-4158-B1A5-B076-708C8E1EB9F8}"/>
              </a:ext>
            </a:extLst>
          </p:cNvPr>
          <p:cNvSpPr/>
          <p:nvPr/>
        </p:nvSpPr>
        <p:spPr>
          <a:xfrm>
            <a:off x="3154947" y="6523788"/>
            <a:ext cx="1577474" cy="334210"/>
          </a:xfrm>
          <a:prstGeom prst="rect">
            <a:avLst/>
          </a:prstGeom>
          <a:solidFill>
            <a:srgbClr val="FFFF0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4F0B6C-FCBC-4ECE-2BF3-281884034722}"/>
              </a:ext>
            </a:extLst>
          </p:cNvPr>
          <p:cNvSpPr/>
          <p:nvPr/>
        </p:nvSpPr>
        <p:spPr>
          <a:xfrm>
            <a:off x="1577474" y="6523788"/>
            <a:ext cx="1577474" cy="334210"/>
          </a:xfrm>
          <a:prstGeom prst="rect">
            <a:avLst/>
          </a:prstGeom>
          <a:solidFill>
            <a:srgbClr val="FFFF00"/>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0930F5F-22E9-139E-BBA4-C0AC8246D3D3}"/>
              </a:ext>
            </a:extLst>
          </p:cNvPr>
          <p:cNvSpPr/>
          <p:nvPr/>
        </p:nvSpPr>
        <p:spPr>
          <a:xfrm rot="5400000">
            <a:off x="-688473" y="1731211"/>
            <a:ext cx="1751262" cy="387683"/>
          </a:xfrm>
          <a:prstGeom prst="rect">
            <a:avLst/>
          </a:prstGeom>
          <a:solidFill>
            <a:schemeClr val="accent6">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B184305-6500-ECAB-69CB-044A0CAFCFD9}"/>
              </a:ext>
            </a:extLst>
          </p:cNvPr>
          <p:cNvSpPr/>
          <p:nvPr/>
        </p:nvSpPr>
        <p:spPr>
          <a:xfrm rot="5400000">
            <a:off x="-775367" y="4692315"/>
            <a:ext cx="1898314" cy="360946"/>
          </a:xfrm>
          <a:prstGeom prst="rect">
            <a:avLst/>
          </a:prstGeom>
          <a:solidFill>
            <a:schemeClr val="accent6">
              <a:lumMod val="60000"/>
              <a:lumOff val="4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5810314-3CC4-7CD1-0A4D-88FE3296DE94}"/>
              </a:ext>
            </a:extLst>
          </p:cNvPr>
          <p:cNvSpPr txBox="1"/>
          <p:nvPr/>
        </p:nvSpPr>
        <p:spPr>
          <a:xfrm rot="-5400000">
            <a:off x="374316" y="2056716"/>
            <a:ext cx="6684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rPr>
              <a:t>Pub</a:t>
            </a:r>
          </a:p>
        </p:txBody>
      </p:sp>
      <p:pic>
        <p:nvPicPr>
          <p:cNvPr id="26" name="Graphic 26" descr="Beer with solid fill">
            <a:extLst>
              <a:ext uri="{FF2B5EF4-FFF2-40B4-BE49-F238E27FC236}">
                <a16:creationId xmlns:a16="http://schemas.microsoft.com/office/drawing/2014/main" id="{10C9A9C1-EEC0-E808-BAA6-8BA94BFDDF9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5400000">
            <a:off x="391694" y="1274012"/>
            <a:ext cx="620294" cy="620294"/>
          </a:xfrm>
          <a:prstGeom prst="rect">
            <a:avLst/>
          </a:prstGeom>
        </p:spPr>
      </p:pic>
      <p:sp>
        <p:nvSpPr>
          <p:cNvPr id="27" name="TextBox 26">
            <a:extLst>
              <a:ext uri="{FF2B5EF4-FFF2-40B4-BE49-F238E27FC236}">
                <a16:creationId xmlns:a16="http://schemas.microsoft.com/office/drawing/2014/main" id="{EA36D9CF-7C33-D718-3229-1EB4E244ED7E}"/>
              </a:ext>
            </a:extLst>
          </p:cNvPr>
          <p:cNvSpPr txBox="1"/>
          <p:nvPr/>
        </p:nvSpPr>
        <p:spPr>
          <a:xfrm rot="10800000">
            <a:off x="7833896" y="5826460"/>
            <a:ext cx="13769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Coffee Shop</a:t>
            </a:r>
          </a:p>
        </p:txBody>
      </p:sp>
      <p:pic>
        <p:nvPicPr>
          <p:cNvPr id="28" name="Graphic 28" descr="Latte Cup with solid fill">
            <a:extLst>
              <a:ext uri="{FF2B5EF4-FFF2-40B4-BE49-F238E27FC236}">
                <a16:creationId xmlns:a16="http://schemas.microsoft.com/office/drawing/2014/main" id="{EE36F038-B827-364F-A754-F6F87508C6F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7456905" y="5832641"/>
            <a:ext cx="673770" cy="700506"/>
          </a:xfrm>
          <a:prstGeom prst="rect">
            <a:avLst/>
          </a:prstGeom>
        </p:spPr>
      </p:pic>
      <p:sp>
        <p:nvSpPr>
          <p:cNvPr id="29" name="TextBox 28">
            <a:extLst>
              <a:ext uri="{FF2B5EF4-FFF2-40B4-BE49-F238E27FC236}">
                <a16:creationId xmlns:a16="http://schemas.microsoft.com/office/drawing/2014/main" id="{324E9446-0570-6026-8B8C-E6CF13339F5B}"/>
              </a:ext>
            </a:extLst>
          </p:cNvPr>
          <p:cNvSpPr txBox="1"/>
          <p:nvPr/>
        </p:nvSpPr>
        <p:spPr>
          <a:xfrm rot="10800000">
            <a:off x="1697789" y="5882105"/>
            <a:ext cx="1884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Student Housing</a:t>
            </a:r>
          </a:p>
        </p:txBody>
      </p:sp>
      <p:pic>
        <p:nvPicPr>
          <p:cNvPr id="30" name="Graphic 30" descr="Home with solid fill">
            <a:extLst>
              <a:ext uri="{FF2B5EF4-FFF2-40B4-BE49-F238E27FC236}">
                <a16:creationId xmlns:a16="http://schemas.microsoft.com/office/drawing/2014/main" id="{5188610F-F31E-65CB-4774-64D8CC4824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0800000">
            <a:off x="1574800" y="5899484"/>
            <a:ext cx="633664" cy="633664"/>
          </a:xfrm>
          <a:prstGeom prst="rect">
            <a:avLst/>
          </a:prstGeom>
        </p:spPr>
      </p:pic>
      <p:sp>
        <p:nvSpPr>
          <p:cNvPr id="31" name="TextBox 30">
            <a:extLst>
              <a:ext uri="{FF2B5EF4-FFF2-40B4-BE49-F238E27FC236}">
                <a16:creationId xmlns:a16="http://schemas.microsoft.com/office/drawing/2014/main" id="{2F60F832-AD24-BDC3-9BF7-2C2C8567A842}"/>
              </a:ext>
            </a:extLst>
          </p:cNvPr>
          <p:cNvSpPr txBox="1"/>
          <p:nvPr/>
        </p:nvSpPr>
        <p:spPr>
          <a:xfrm rot="10800000">
            <a:off x="9357894" y="5824592"/>
            <a:ext cx="14571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Lecture Hall</a:t>
            </a:r>
          </a:p>
        </p:txBody>
      </p:sp>
      <p:pic>
        <p:nvPicPr>
          <p:cNvPr id="32" name="Graphic 32" descr="Classroom with solid fill">
            <a:extLst>
              <a:ext uri="{FF2B5EF4-FFF2-40B4-BE49-F238E27FC236}">
                <a16:creationId xmlns:a16="http://schemas.microsoft.com/office/drawing/2014/main" id="{A9BCFF42-F04A-B2E5-A22F-84918468DD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9034379" y="5899484"/>
            <a:ext cx="593558" cy="593558"/>
          </a:xfrm>
          <a:prstGeom prst="rect">
            <a:avLst/>
          </a:prstGeom>
        </p:spPr>
      </p:pic>
      <p:sp>
        <p:nvSpPr>
          <p:cNvPr id="33" name="TextBox 32">
            <a:extLst>
              <a:ext uri="{FF2B5EF4-FFF2-40B4-BE49-F238E27FC236}">
                <a16:creationId xmlns:a16="http://schemas.microsoft.com/office/drawing/2014/main" id="{D1CB608C-0990-EB3A-9A67-2E7EC64048DB}"/>
              </a:ext>
            </a:extLst>
          </p:cNvPr>
          <p:cNvSpPr txBox="1"/>
          <p:nvPr/>
        </p:nvSpPr>
        <p:spPr>
          <a:xfrm rot="-5400000">
            <a:off x="-160421" y="2933746"/>
            <a:ext cx="1791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Consequence</a:t>
            </a:r>
          </a:p>
        </p:txBody>
      </p:sp>
      <p:sp>
        <p:nvSpPr>
          <p:cNvPr id="34" name="TextBox 33">
            <a:extLst>
              <a:ext uri="{FF2B5EF4-FFF2-40B4-BE49-F238E27FC236}">
                <a16:creationId xmlns:a16="http://schemas.microsoft.com/office/drawing/2014/main" id="{2A6F884F-2967-EAFF-1771-6C7BB9BC1B51}"/>
              </a:ext>
            </a:extLst>
          </p:cNvPr>
          <p:cNvSpPr txBox="1"/>
          <p:nvPr/>
        </p:nvSpPr>
        <p:spPr>
          <a:xfrm rot="5400000">
            <a:off x="10507579" y="5380166"/>
            <a:ext cx="1791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Consequence</a:t>
            </a:r>
          </a:p>
        </p:txBody>
      </p:sp>
      <p:sp>
        <p:nvSpPr>
          <p:cNvPr id="35" name="TextBox 34">
            <a:extLst>
              <a:ext uri="{FF2B5EF4-FFF2-40B4-BE49-F238E27FC236}">
                <a16:creationId xmlns:a16="http://schemas.microsoft.com/office/drawing/2014/main" id="{D8BC4891-0A53-29CD-3D28-D2FACAE8C42D}"/>
              </a:ext>
            </a:extLst>
          </p:cNvPr>
          <p:cNvSpPr txBox="1"/>
          <p:nvPr/>
        </p:nvSpPr>
        <p:spPr>
          <a:xfrm rot="10800000">
            <a:off x="4665578" y="5944284"/>
            <a:ext cx="11897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rPr>
              <a:t>Incentive</a:t>
            </a:r>
          </a:p>
        </p:txBody>
      </p:sp>
      <p:sp>
        <p:nvSpPr>
          <p:cNvPr id="54" name="TextBox 53">
            <a:extLst>
              <a:ext uri="{FF2B5EF4-FFF2-40B4-BE49-F238E27FC236}">
                <a16:creationId xmlns:a16="http://schemas.microsoft.com/office/drawing/2014/main" id="{BEFED787-DF6C-9042-6676-D612328D8D8C}"/>
              </a:ext>
            </a:extLst>
          </p:cNvPr>
          <p:cNvSpPr txBox="1"/>
          <p:nvPr/>
        </p:nvSpPr>
        <p:spPr>
          <a:xfrm>
            <a:off x="6349998" y="596915"/>
            <a:ext cx="11897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rPr>
              <a:t>Incentive</a:t>
            </a:r>
          </a:p>
        </p:txBody>
      </p:sp>
      <p:sp>
        <p:nvSpPr>
          <p:cNvPr id="58" name="TextBox 57">
            <a:extLst>
              <a:ext uri="{FF2B5EF4-FFF2-40B4-BE49-F238E27FC236}">
                <a16:creationId xmlns:a16="http://schemas.microsoft.com/office/drawing/2014/main" id="{EF05A512-5D9D-A1AB-F1E5-7DE4AC7870EC}"/>
              </a:ext>
            </a:extLst>
          </p:cNvPr>
          <p:cNvSpPr txBox="1"/>
          <p:nvPr/>
        </p:nvSpPr>
        <p:spPr>
          <a:xfrm rot="10800000">
            <a:off x="3850104" y="5987031"/>
            <a:ext cx="8288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rPr>
              <a:t>Club</a:t>
            </a:r>
          </a:p>
        </p:txBody>
      </p:sp>
      <p:pic>
        <p:nvPicPr>
          <p:cNvPr id="60" name="Graphic 61" descr="Dance with solid fill">
            <a:extLst>
              <a:ext uri="{FF2B5EF4-FFF2-40B4-BE49-F238E27FC236}">
                <a16:creationId xmlns:a16="http://schemas.microsoft.com/office/drawing/2014/main" id="{9AF775F1-E66F-914C-7E4D-0E970171C60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92380" y="5805906"/>
            <a:ext cx="794085" cy="794085"/>
          </a:xfrm>
          <a:prstGeom prst="rect">
            <a:avLst/>
          </a:prstGeom>
        </p:spPr>
      </p:pic>
      <p:sp>
        <p:nvSpPr>
          <p:cNvPr id="62" name="TextBox 61">
            <a:extLst>
              <a:ext uri="{FF2B5EF4-FFF2-40B4-BE49-F238E27FC236}">
                <a16:creationId xmlns:a16="http://schemas.microsoft.com/office/drawing/2014/main" id="{DDD103EF-192D-B66D-F5CE-2AFAD18E5D6D}"/>
              </a:ext>
            </a:extLst>
          </p:cNvPr>
          <p:cNvSpPr txBox="1"/>
          <p:nvPr/>
        </p:nvSpPr>
        <p:spPr>
          <a:xfrm rot="-5400000">
            <a:off x="60156" y="4973052"/>
            <a:ext cx="1336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Societies</a:t>
            </a:r>
          </a:p>
        </p:txBody>
      </p:sp>
      <p:pic>
        <p:nvPicPr>
          <p:cNvPr id="64" name="Graphic 67" descr="Connections with solid fill">
            <a:extLst>
              <a:ext uri="{FF2B5EF4-FFF2-40B4-BE49-F238E27FC236}">
                <a16:creationId xmlns:a16="http://schemas.microsoft.com/office/drawing/2014/main" id="{A44EEE87-3356-C862-DCC3-E8FAC863F39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364957" y="4007853"/>
            <a:ext cx="753980" cy="713875"/>
          </a:xfrm>
          <a:prstGeom prst="rect">
            <a:avLst/>
          </a:prstGeom>
        </p:spPr>
      </p:pic>
      <p:sp>
        <p:nvSpPr>
          <p:cNvPr id="68" name="TextBox 67">
            <a:extLst>
              <a:ext uri="{FF2B5EF4-FFF2-40B4-BE49-F238E27FC236}">
                <a16:creationId xmlns:a16="http://schemas.microsoft.com/office/drawing/2014/main" id="{4464D692-D583-1FCC-7272-DA240EC13232}"/>
              </a:ext>
            </a:extLst>
          </p:cNvPr>
          <p:cNvSpPr txBox="1"/>
          <p:nvPr/>
        </p:nvSpPr>
        <p:spPr>
          <a:xfrm>
            <a:off x="10320419" y="5912"/>
            <a:ext cx="21790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Head of Department</a:t>
            </a:r>
          </a:p>
        </p:txBody>
      </p:sp>
      <p:pic>
        <p:nvPicPr>
          <p:cNvPr id="79" name="Graphic 79" descr="Professor female with solid fill">
            <a:extLst>
              <a:ext uri="{FF2B5EF4-FFF2-40B4-BE49-F238E27FC236}">
                <a16:creationId xmlns:a16="http://schemas.microsoft.com/office/drawing/2014/main" id="{1FB2D98F-4DF9-F75B-C21A-8F93A4BA398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106483" y="512013"/>
            <a:ext cx="553453" cy="513348"/>
          </a:xfrm>
          <a:prstGeom prst="rect">
            <a:avLst/>
          </a:prstGeom>
        </p:spPr>
      </p:pic>
      <p:sp>
        <p:nvSpPr>
          <p:cNvPr id="63" name="TextBox 62">
            <a:extLst>
              <a:ext uri="{FF2B5EF4-FFF2-40B4-BE49-F238E27FC236}">
                <a16:creationId xmlns:a16="http://schemas.microsoft.com/office/drawing/2014/main" id="{725E679D-DC01-75EA-322A-6C028173BE6F}"/>
              </a:ext>
            </a:extLst>
          </p:cNvPr>
          <p:cNvSpPr txBox="1"/>
          <p:nvPr/>
        </p:nvSpPr>
        <p:spPr>
          <a:xfrm rot="10800000">
            <a:off x="-574843" y="6323262"/>
            <a:ext cx="27271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Go To Head of Department</a:t>
            </a:r>
            <a:endParaRPr lang="en-US"/>
          </a:p>
        </p:txBody>
      </p:sp>
      <p:pic>
        <p:nvPicPr>
          <p:cNvPr id="80" name="Graphic 84" descr="Arrow Right with solid fill">
            <a:extLst>
              <a:ext uri="{FF2B5EF4-FFF2-40B4-BE49-F238E27FC236}">
                <a16:creationId xmlns:a16="http://schemas.microsoft.com/office/drawing/2014/main" id="{A23F18AC-C92C-5EFE-9192-6CDCFB54C34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2100000">
            <a:off x="525425" y="5805106"/>
            <a:ext cx="660401" cy="673770"/>
          </a:xfrm>
          <a:prstGeom prst="rect">
            <a:avLst/>
          </a:prstGeom>
        </p:spPr>
      </p:pic>
      <p:pic>
        <p:nvPicPr>
          <p:cNvPr id="87" name="Graphic 87" descr="Thumbs up sign with solid fill">
            <a:extLst>
              <a:ext uri="{FF2B5EF4-FFF2-40B4-BE49-F238E27FC236}">
                <a16:creationId xmlns:a16="http://schemas.microsoft.com/office/drawing/2014/main" id="{071A7391-7DA5-C619-E608-5E52F0CD698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5400000">
            <a:off x="77537" y="3025273"/>
            <a:ext cx="647032" cy="647032"/>
          </a:xfrm>
          <a:prstGeom prst="rect">
            <a:avLst/>
          </a:prstGeom>
        </p:spPr>
      </p:pic>
      <p:pic>
        <p:nvPicPr>
          <p:cNvPr id="89" name="Graphic 87" descr="Thumbs up sign with solid fill">
            <a:extLst>
              <a:ext uri="{FF2B5EF4-FFF2-40B4-BE49-F238E27FC236}">
                <a16:creationId xmlns:a16="http://schemas.microsoft.com/office/drawing/2014/main" id="{035DF0D6-DCC2-6BE1-28B5-57C4FD4A20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1454062" y="4936957"/>
            <a:ext cx="647032" cy="647032"/>
          </a:xfrm>
          <a:prstGeom prst="rect">
            <a:avLst/>
          </a:prstGeom>
        </p:spPr>
      </p:pic>
      <p:pic>
        <p:nvPicPr>
          <p:cNvPr id="90" name="Graphic 87" descr="Thumbs up sign with solid fill">
            <a:extLst>
              <a:ext uri="{FF2B5EF4-FFF2-40B4-BE49-F238E27FC236}">
                <a16:creationId xmlns:a16="http://schemas.microsoft.com/office/drawing/2014/main" id="{A867668C-BE69-65C0-8CB0-C55B8502AB6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0800000">
            <a:off x="4970379" y="6180220"/>
            <a:ext cx="647032" cy="647032"/>
          </a:xfrm>
          <a:prstGeom prst="rect">
            <a:avLst/>
          </a:prstGeom>
        </p:spPr>
      </p:pic>
      <p:pic>
        <p:nvPicPr>
          <p:cNvPr id="91" name="Graphic 87" descr="Thumbs up sign with solid fill">
            <a:extLst>
              <a:ext uri="{FF2B5EF4-FFF2-40B4-BE49-F238E27FC236}">
                <a16:creationId xmlns:a16="http://schemas.microsoft.com/office/drawing/2014/main" id="{AADDA846-47AC-18D4-F0FE-B2BCB7BF098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561220" y="44114"/>
            <a:ext cx="647032" cy="647032"/>
          </a:xfrm>
          <a:prstGeom prst="rect">
            <a:avLst/>
          </a:prstGeom>
        </p:spPr>
      </p:pic>
      <p:pic>
        <p:nvPicPr>
          <p:cNvPr id="92" name="Graphic 87" descr="Thumbs up sign with solid fill">
            <a:extLst>
              <a:ext uri="{FF2B5EF4-FFF2-40B4-BE49-F238E27FC236}">
                <a16:creationId xmlns:a16="http://schemas.microsoft.com/office/drawing/2014/main" id="{81A09184-6D34-2269-1E65-69986604110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8040000">
            <a:off x="9047746" y="3653588"/>
            <a:ext cx="647032" cy="647032"/>
          </a:xfrm>
          <a:prstGeom prst="rect">
            <a:avLst/>
          </a:prstGeom>
        </p:spPr>
      </p:pic>
      <p:pic>
        <p:nvPicPr>
          <p:cNvPr id="93" name="Graphic 87" descr="Thumbs up sign with solid fill">
            <a:extLst>
              <a:ext uri="{FF2B5EF4-FFF2-40B4-BE49-F238E27FC236}">
                <a16:creationId xmlns:a16="http://schemas.microsoft.com/office/drawing/2014/main" id="{964DD7DD-B9B7-8C05-E7A9-DA6B04C45B7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8040000">
            <a:off x="2457116" y="2263273"/>
            <a:ext cx="647032" cy="647032"/>
          </a:xfrm>
          <a:prstGeom prst="rect">
            <a:avLst/>
          </a:prstGeom>
        </p:spPr>
      </p:pic>
      <p:sp>
        <p:nvSpPr>
          <p:cNvPr id="10" name="TextBox 9">
            <a:extLst>
              <a:ext uri="{FF2B5EF4-FFF2-40B4-BE49-F238E27FC236}">
                <a16:creationId xmlns:a16="http://schemas.microsoft.com/office/drawing/2014/main" id="{553C1CCF-5290-949D-DC0E-EAB76500CB15}"/>
              </a:ext>
            </a:extLst>
          </p:cNvPr>
          <p:cNvSpPr txBox="1"/>
          <p:nvPr/>
        </p:nvSpPr>
        <p:spPr>
          <a:xfrm>
            <a:off x="3716420" y="2780631"/>
            <a:ext cx="41308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solidFill>
                  <a:schemeClr val="accent6">
                    <a:lumMod val="75000"/>
                  </a:schemeClr>
                </a:solidFill>
                <a:latin typeface="Bahnschrift"/>
              </a:rPr>
              <a:t>U</a:t>
            </a:r>
            <a:r>
              <a:rPr lang="en-US" sz="6000">
                <a:solidFill>
                  <a:srgbClr val="ED9B18"/>
                </a:solidFill>
                <a:latin typeface="Bahnschrift"/>
              </a:rPr>
              <a:t>N</a:t>
            </a:r>
            <a:r>
              <a:rPr lang="en-US" sz="6000">
                <a:solidFill>
                  <a:schemeClr val="accent5">
                    <a:lumMod val="60000"/>
                    <a:lumOff val="40000"/>
                  </a:schemeClr>
                </a:solidFill>
                <a:latin typeface="Bahnschrift"/>
              </a:rPr>
              <a:t>I</a:t>
            </a:r>
            <a:r>
              <a:rPr lang="en-US" sz="6000">
                <a:solidFill>
                  <a:srgbClr val="4691E8"/>
                </a:solidFill>
                <a:latin typeface="Bahnschrift"/>
              </a:rPr>
              <a:t>O</a:t>
            </a:r>
            <a:r>
              <a:rPr lang="en-US" sz="6000">
                <a:solidFill>
                  <a:srgbClr val="FFFF00"/>
                </a:solidFill>
                <a:latin typeface="Bahnschrift"/>
              </a:rPr>
              <a:t>P</a:t>
            </a:r>
            <a:r>
              <a:rPr lang="en-US" sz="6000">
                <a:solidFill>
                  <a:srgbClr val="E83131"/>
                </a:solidFill>
                <a:latin typeface="Bahnschrift"/>
              </a:rPr>
              <a:t>O</a:t>
            </a:r>
            <a:r>
              <a:rPr lang="en-US" sz="6000">
                <a:solidFill>
                  <a:srgbClr val="3BDB25"/>
                </a:solidFill>
                <a:latin typeface="Bahnschrift"/>
              </a:rPr>
              <a:t>L</a:t>
            </a:r>
            <a:r>
              <a:rPr lang="en-US" sz="6000">
                <a:solidFill>
                  <a:srgbClr val="2B25DB"/>
                </a:solidFill>
                <a:latin typeface="Bahnschrift"/>
              </a:rPr>
              <a:t>Y</a:t>
            </a:r>
          </a:p>
        </p:txBody>
      </p:sp>
      <p:pic>
        <p:nvPicPr>
          <p:cNvPr id="57" name="Graphic 70" descr="Modern architecture with solid fill">
            <a:extLst>
              <a:ext uri="{FF2B5EF4-FFF2-40B4-BE49-F238E27FC236}">
                <a16:creationId xmlns:a16="http://schemas.microsoft.com/office/drawing/2014/main" id="{E0316172-832F-998D-8E13-A6FFCBCBB7D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847432" y="3573379"/>
            <a:ext cx="459874" cy="446506"/>
          </a:xfrm>
          <a:prstGeom prst="rect">
            <a:avLst/>
          </a:prstGeom>
        </p:spPr>
      </p:pic>
      <p:pic>
        <p:nvPicPr>
          <p:cNvPr id="71" name="Graphic 70" descr="Bank with solid fill">
            <a:extLst>
              <a:ext uri="{FF2B5EF4-FFF2-40B4-BE49-F238E27FC236}">
                <a16:creationId xmlns:a16="http://schemas.microsoft.com/office/drawing/2014/main" id="{F2C7337A-F8A8-3FA8-CA08-0B801B14A0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74957" y="3573378"/>
            <a:ext cx="446506" cy="446506"/>
          </a:xfrm>
          <a:prstGeom prst="rect">
            <a:avLst/>
          </a:prstGeom>
        </p:spPr>
      </p:pic>
      <p:pic>
        <p:nvPicPr>
          <p:cNvPr id="85" name="Graphic 70" descr="Building with solid fill">
            <a:extLst>
              <a:ext uri="{FF2B5EF4-FFF2-40B4-BE49-F238E27FC236}">
                <a16:creationId xmlns:a16="http://schemas.microsoft.com/office/drawing/2014/main" id="{BB428033-8BFD-201B-6733-8B3A09C03EC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856747" y="3640219"/>
            <a:ext cx="393033" cy="339560"/>
          </a:xfrm>
          <a:prstGeom prst="rect">
            <a:avLst/>
          </a:prstGeom>
        </p:spPr>
      </p:pic>
      <p:pic>
        <p:nvPicPr>
          <p:cNvPr id="86" name="Graphic 70" descr="Home with solid fill">
            <a:extLst>
              <a:ext uri="{FF2B5EF4-FFF2-40B4-BE49-F238E27FC236}">
                <a16:creationId xmlns:a16="http://schemas.microsoft.com/office/drawing/2014/main" id="{02812509-1111-AA10-A6B7-B73C5F9C768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10746" y="3573379"/>
            <a:ext cx="406401" cy="433137"/>
          </a:xfrm>
          <a:prstGeom prst="rect">
            <a:avLst/>
          </a:prstGeom>
        </p:spPr>
      </p:pic>
      <p:pic>
        <p:nvPicPr>
          <p:cNvPr id="88" name="Graphic 70" descr="Schoolhouse with solid fill">
            <a:extLst>
              <a:ext uri="{FF2B5EF4-FFF2-40B4-BE49-F238E27FC236}">
                <a16:creationId xmlns:a16="http://schemas.microsoft.com/office/drawing/2014/main" id="{A6F4D08D-86C4-6826-2237-76F6C631918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82431" y="3546642"/>
            <a:ext cx="486611" cy="513348"/>
          </a:xfrm>
          <a:prstGeom prst="rect">
            <a:avLst/>
          </a:prstGeom>
        </p:spPr>
      </p:pic>
      <p:pic>
        <p:nvPicPr>
          <p:cNvPr id="94" name="Graphic 70" descr="Modern architecture with solid fill">
            <a:extLst>
              <a:ext uri="{FF2B5EF4-FFF2-40B4-BE49-F238E27FC236}">
                <a16:creationId xmlns:a16="http://schemas.microsoft.com/office/drawing/2014/main" id="{65C85C41-C2C6-4605-28C0-E0E90B56D79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424905" y="3573378"/>
            <a:ext cx="459874" cy="446506"/>
          </a:xfrm>
          <a:prstGeom prst="rect">
            <a:avLst/>
          </a:prstGeom>
        </p:spPr>
      </p:pic>
      <p:pic>
        <p:nvPicPr>
          <p:cNvPr id="96" name="Graphic 95" descr="Bank with solid fill">
            <a:extLst>
              <a:ext uri="{FF2B5EF4-FFF2-40B4-BE49-F238E27FC236}">
                <a16:creationId xmlns:a16="http://schemas.microsoft.com/office/drawing/2014/main" id="{04AB6D72-4000-DE73-59BE-D03DE6846B3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779167" y="3560009"/>
            <a:ext cx="446506" cy="446506"/>
          </a:xfrm>
          <a:prstGeom prst="rect">
            <a:avLst/>
          </a:prstGeom>
        </p:spPr>
      </p:pic>
      <p:pic>
        <p:nvPicPr>
          <p:cNvPr id="97" name="Graphic 70" descr="Schoolhouse with solid fill">
            <a:extLst>
              <a:ext uri="{FF2B5EF4-FFF2-40B4-BE49-F238E27FC236}">
                <a16:creationId xmlns:a16="http://schemas.microsoft.com/office/drawing/2014/main" id="{8EE7BE79-DBB3-553B-C02E-7908294E8CD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100009" y="3533273"/>
            <a:ext cx="486611" cy="513348"/>
          </a:xfrm>
          <a:prstGeom prst="rect">
            <a:avLst/>
          </a:prstGeom>
        </p:spPr>
      </p:pic>
      <p:pic>
        <p:nvPicPr>
          <p:cNvPr id="98" name="Graphic 70" descr="Building with solid fill">
            <a:extLst>
              <a:ext uri="{FF2B5EF4-FFF2-40B4-BE49-F238E27FC236}">
                <a16:creationId xmlns:a16="http://schemas.microsoft.com/office/drawing/2014/main" id="{3C5553A8-AED3-E529-8885-40EB43B4FB7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434219" y="3573378"/>
            <a:ext cx="406401" cy="406401"/>
          </a:xfrm>
          <a:prstGeom prst="rect">
            <a:avLst/>
          </a:prstGeom>
        </p:spPr>
      </p:pic>
      <p:pic>
        <p:nvPicPr>
          <p:cNvPr id="99" name="Graphic 70" descr="Home with solid fill">
            <a:extLst>
              <a:ext uri="{FF2B5EF4-FFF2-40B4-BE49-F238E27FC236}">
                <a16:creationId xmlns:a16="http://schemas.microsoft.com/office/drawing/2014/main" id="{A33BC4C9-0E48-ECE4-998C-3E518DA47EF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74851" y="3573379"/>
            <a:ext cx="406401" cy="433137"/>
          </a:xfrm>
          <a:prstGeom prst="rect">
            <a:avLst/>
          </a:prstGeom>
        </p:spPr>
      </p:pic>
      <p:pic>
        <p:nvPicPr>
          <p:cNvPr id="100" name="Graphic 70" descr="Modern architecture with solid fill">
            <a:extLst>
              <a:ext uri="{FF2B5EF4-FFF2-40B4-BE49-F238E27FC236}">
                <a16:creationId xmlns:a16="http://schemas.microsoft.com/office/drawing/2014/main" id="{15240FE5-34F9-D0A0-58EF-278B9855D28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02378" y="3560009"/>
            <a:ext cx="459874" cy="446506"/>
          </a:xfrm>
          <a:prstGeom prst="rect">
            <a:avLst/>
          </a:prstGeom>
        </p:spPr>
      </p:pic>
      <p:pic>
        <p:nvPicPr>
          <p:cNvPr id="101" name="Graphic 70" descr="Building with solid fill">
            <a:extLst>
              <a:ext uri="{FF2B5EF4-FFF2-40B4-BE49-F238E27FC236}">
                <a16:creationId xmlns:a16="http://schemas.microsoft.com/office/drawing/2014/main" id="{6A63021C-7BA6-8206-ADD7-6284DE8BB1A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343271" y="3586745"/>
            <a:ext cx="379665" cy="393033"/>
          </a:xfrm>
          <a:prstGeom prst="rect">
            <a:avLst/>
          </a:prstGeom>
        </p:spPr>
      </p:pic>
      <p:sp>
        <p:nvSpPr>
          <p:cNvPr id="102" name="TextBox 101">
            <a:extLst>
              <a:ext uri="{FF2B5EF4-FFF2-40B4-BE49-F238E27FC236}">
                <a16:creationId xmlns:a16="http://schemas.microsoft.com/office/drawing/2014/main" id="{4FA310D8-DA33-BD06-FF7A-FDEC6D34B5C4}"/>
              </a:ext>
            </a:extLst>
          </p:cNvPr>
          <p:cNvSpPr txBox="1"/>
          <p:nvPr/>
        </p:nvSpPr>
        <p:spPr>
          <a:xfrm>
            <a:off x="9077158" y="334210"/>
            <a:ext cx="15106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Clothes Shop</a:t>
            </a:r>
          </a:p>
        </p:txBody>
      </p:sp>
      <p:pic>
        <p:nvPicPr>
          <p:cNvPr id="103" name="Graphic 103" descr="Clothes hanger with solid fill">
            <a:extLst>
              <a:ext uri="{FF2B5EF4-FFF2-40B4-BE49-F238E27FC236}">
                <a16:creationId xmlns:a16="http://schemas.microsoft.com/office/drawing/2014/main" id="{F2E029F0-0C83-1207-28FF-80E2A369423F}"/>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903326" y="378326"/>
            <a:ext cx="633664" cy="660400"/>
          </a:xfrm>
          <a:prstGeom prst="rect">
            <a:avLst/>
          </a:prstGeom>
        </p:spPr>
      </p:pic>
      <p:sp>
        <p:nvSpPr>
          <p:cNvPr id="104" name="TextBox 103">
            <a:extLst>
              <a:ext uri="{FF2B5EF4-FFF2-40B4-BE49-F238E27FC236}">
                <a16:creationId xmlns:a16="http://schemas.microsoft.com/office/drawing/2014/main" id="{E8F5CE98-12D3-680D-2772-593504CF93DD}"/>
              </a:ext>
            </a:extLst>
          </p:cNvPr>
          <p:cNvSpPr txBox="1"/>
          <p:nvPr/>
        </p:nvSpPr>
        <p:spPr>
          <a:xfrm rot="10800000">
            <a:off x="6350000" y="6229684"/>
            <a:ext cx="11229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Amazon</a:t>
            </a:r>
          </a:p>
        </p:txBody>
      </p:sp>
      <p:pic>
        <p:nvPicPr>
          <p:cNvPr id="105" name="Graphic 105" descr="Internet outline">
            <a:extLst>
              <a:ext uri="{FF2B5EF4-FFF2-40B4-BE49-F238E27FC236}">
                <a16:creationId xmlns:a16="http://schemas.microsoft.com/office/drawing/2014/main" id="{DFEE750C-BA27-F211-BB58-D86FBB2A953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10800000">
            <a:off x="6039852" y="5752432"/>
            <a:ext cx="687138" cy="660400"/>
          </a:xfrm>
          <a:prstGeom prst="rect">
            <a:avLst/>
          </a:prstGeom>
        </p:spPr>
      </p:pic>
    </p:spTree>
    <p:extLst>
      <p:ext uri="{BB962C8B-B14F-4D97-AF65-F5344CB8AC3E}">
        <p14:creationId xmlns:p14="http://schemas.microsoft.com/office/powerpoint/2010/main" val="64262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1ECF-9128-6294-B17D-DE1D10E99567}"/>
              </a:ext>
            </a:extLst>
          </p:cNvPr>
          <p:cNvSpPr>
            <a:spLocks noGrp="1"/>
          </p:cNvSpPr>
          <p:nvPr>
            <p:ph type="title"/>
          </p:nvPr>
        </p:nvSpPr>
        <p:spPr/>
        <p:txBody>
          <a:bodyPr/>
          <a:lstStyle/>
          <a:p>
            <a:r>
              <a:rPr lang="en-US">
                <a:cs typeface="Calibri Light"/>
              </a:rPr>
              <a:t>Reflexivity </a:t>
            </a:r>
            <a:endParaRPr lang="en-US"/>
          </a:p>
        </p:txBody>
      </p:sp>
      <p:sp>
        <p:nvSpPr>
          <p:cNvPr id="3" name="Text Placeholder 2">
            <a:extLst>
              <a:ext uri="{FF2B5EF4-FFF2-40B4-BE49-F238E27FC236}">
                <a16:creationId xmlns:a16="http://schemas.microsoft.com/office/drawing/2014/main" id="{66B654B9-17E7-70B6-97D9-DF020178512A}"/>
              </a:ext>
            </a:extLst>
          </p:cNvPr>
          <p:cNvSpPr>
            <a:spLocks noGrp="1"/>
          </p:cNvSpPr>
          <p:nvPr>
            <p:ph type="body" idx="1"/>
          </p:nvPr>
        </p:nvSpPr>
        <p:spPr>
          <a:xfrm>
            <a:off x="836612" y="1061244"/>
            <a:ext cx="5157787" cy="823912"/>
          </a:xfrm>
        </p:spPr>
        <p:txBody>
          <a:bodyPr/>
          <a:lstStyle/>
          <a:p>
            <a:r>
              <a:rPr lang="en-US">
                <a:cs typeface="Calibri"/>
              </a:rPr>
              <a:t>Literature Quote</a:t>
            </a:r>
            <a:endParaRPr lang="en-US"/>
          </a:p>
        </p:txBody>
      </p:sp>
      <p:sp>
        <p:nvSpPr>
          <p:cNvPr id="4" name="Content Placeholder 3">
            <a:extLst>
              <a:ext uri="{FF2B5EF4-FFF2-40B4-BE49-F238E27FC236}">
                <a16:creationId xmlns:a16="http://schemas.microsoft.com/office/drawing/2014/main" id="{14C6B92B-C5D6-EE0B-E993-E1888591F81B}"/>
              </a:ext>
            </a:extLst>
          </p:cNvPr>
          <p:cNvSpPr>
            <a:spLocks noGrp="1"/>
          </p:cNvSpPr>
          <p:nvPr>
            <p:ph sz="half" idx="2"/>
          </p:nvPr>
        </p:nvSpPr>
        <p:spPr>
          <a:xfrm>
            <a:off x="811209" y="1904207"/>
            <a:ext cx="5183190" cy="4588668"/>
          </a:xfrm>
        </p:spPr>
        <p:txBody>
          <a:bodyPr vert="horz" lIns="91440" tIns="45720" rIns="91440" bIns="45720" rtlCol="0" anchor="t">
            <a:normAutofit fontScale="47500" lnSpcReduction="20000"/>
          </a:bodyPr>
          <a:lstStyle/>
          <a:p>
            <a:r>
              <a:rPr lang="en-GB" sz="5900"/>
              <a:t>‘Reflexivity is seen as a key part of a learner's journey in global education, a continuous process of self-examination and life-long learning’ </a:t>
            </a:r>
            <a:r>
              <a:rPr lang="en-US" sz="5900">
                <a:cs typeface="Calibri"/>
              </a:rPr>
              <a:t>(Le Bourdon, 2022, p. 3).</a:t>
            </a:r>
          </a:p>
          <a:p>
            <a:r>
              <a:rPr lang="en-US" sz="5900">
                <a:ea typeface="+mn-lt"/>
                <a:cs typeface="+mn-lt"/>
              </a:rPr>
              <a:t>Emphasis here is on empowering learners to be the agents for change through reflecting on how they can see and engage in the world differently</a:t>
            </a:r>
            <a:r>
              <a:rPr lang="en-US" sz="5900">
                <a:cs typeface="Calibri"/>
              </a:rPr>
              <a:t> (Le Bourdon, 2022, p. 3).</a:t>
            </a:r>
            <a:endParaRPr lang="en-US" sz="5900">
              <a:ea typeface="+mn-lt"/>
              <a:cs typeface="+mn-lt"/>
            </a:endParaRPr>
          </a:p>
          <a:p>
            <a:pPr marL="0" indent="0">
              <a:buNone/>
            </a:pPr>
            <a:endParaRPr lang="en-US">
              <a:cs typeface="Calibri"/>
            </a:endParaRPr>
          </a:p>
          <a:p>
            <a:endParaRPr lang="en-US"/>
          </a:p>
        </p:txBody>
      </p:sp>
      <p:sp>
        <p:nvSpPr>
          <p:cNvPr id="5" name="Text Placeholder 4">
            <a:extLst>
              <a:ext uri="{FF2B5EF4-FFF2-40B4-BE49-F238E27FC236}">
                <a16:creationId xmlns:a16="http://schemas.microsoft.com/office/drawing/2014/main" id="{A35048F7-4D30-10F2-6D69-851818CFFE81}"/>
              </a:ext>
            </a:extLst>
          </p:cNvPr>
          <p:cNvSpPr>
            <a:spLocks noGrp="1"/>
          </p:cNvSpPr>
          <p:nvPr>
            <p:ph type="body" sz="quarter" idx="3"/>
          </p:nvPr>
        </p:nvSpPr>
        <p:spPr>
          <a:xfrm>
            <a:off x="6197603" y="1080295"/>
            <a:ext cx="5183188" cy="823912"/>
          </a:xfrm>
        </p:spPr>
        <p:txBody>
          <a:bodyPr/>
          <a:lstStyle/>
          <a:p>
            <a:r>
              <a:rPr lang="en-US">
                <a:cs typeface="Calibri"/>
              </a:rPr>
              <a:t>Student Quote</a:t>
            </a:r>
            <a:endParaRPr lang="en-US"/>
          </a:p>
        </p:txBody>
      </p:sp>
      <p:sp>
        <p:nvSpPr>
          <p:cNvPr id="6" name="Content Placeholder 5">
            <a:extLst>
              <a:ext uri="{FF2B5EF4-FFF2-40B4-BE49-F238E27FC236}">
                <a16:creationId xmlns:a16="http://schemas.microsoft.com/office/drawing/2014/main" id="{60A69072-F31E-3F50-1B44-78377DC785C7}"/>
              </a:ext>
            </a:extLst>
          </p:cNvPr>
          <p:cNvSpPr>
            <a:spLocks noGrp="1"/>
          </p:cNvSpPr>
          <p:nvPr>
            <p:ph sz="quarter" idx="4"/>
          </p:nvPr>
        </p:nvSpPr>
        <p:spPr>
          <a:xfrm>
            <a:off x="6048376" y="1898070"/>
            <a:ext cx="5698855" cy="5634293"/>
          </a:xfrm>
        </p:spPr>
        <p:txBody>
          <a:bodyPr vert="horz" lIns="91440" tIns="45720" rIns="91440" bIns="45720" rtlCol="0" anchor="t">
            <a:noAutofit/>
          </a:bodyPr>
          <a:lstStyle/>
          <a:p>
            <a:pPr marL="0" indent="0">
              <a:lnSpc>
                <a:spcPct val="100000"/>
              </a:lnSpc>
              <a:spcBef>
                <a:spcPts val="0"/>
              </a:spcBef>
              <a:buNone/>
            </a:pPr>
            <a:r>
              <a:rPr lang="en-GB" sz="2200"/>
              <a:t>‘The board game did not seem to be very useful to me initially, however, after a sober reflection on the second lesson, I then identified an effective impact on me. Being in groups where each group had the same goal – creating games. I had the confident to communicate and socialize with my fellow mates which was difficult for me initially as everyone was sitting apart without greetings or pleasantry; I came to realize the importance of teamwork as everyone in the group was contributing effectively from a different perspective and bring up innovative ideas; thus, respecting another people’s opinions.’</a:t>
            </a:r>
            <a:endParaRPr lang="en-US" sz="2200">
              <a:cs typeface="Calibri" panose="020F0502020204030204"/>
            </a:endParaRPr>
          </a:p>
          <a:p>
            <a:pPr indent="0">
              <a:lnSpc>
                <a:spcPct val="120000"/>
              </a:lnSpc>
              <a:spcBef>
                <a:spcPts val="0"/>
              </a:spcBef>
            </a:pPr>
            <a:endParaRPr lang="en-US">
              <a:cs typeface="Calibri" panose="020F0502020204030204"/>
            </a:endParaRPr>
          </a:p>
        </p:txBody>
      </p:sp>
    </p:spTree>
    <p:extLst>
      <p:ext uri="{BB962C8B-B14F-4D97-AF65-F5344CB8AC3E}">
        <p14:creationId xmlns:p14="http://schemas.microsoft.com/office/powerpoint/2010/main" val="298042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1295496-4843-4E6C-AA8F-71DE0F831CF8}"/>
              </a:ext>
            </a:extLst>
          </p:cNvPr>
          <p:cNvPicPr>
            <a:picLocks noGrp="1" noChangeAspect="1"/>
          </p:cNvPicPr>
          <p:nvPr>
            <p:ph sz="half" idx="1"/>
          </p:nvPr>
        </p:nvPicPr>
        <p:blipFill>
          <a:blip r:embed="rId3"/>
          <a:stretch>
            <a:fillRect/>
          </a:stretch>
        </p:blipFill>
        <p:spPr>
          <a:xfrm>
            <a:off x="1246947" y="67421"/>
            <a:ext cx="9702140" cy="6723157"/>
          </a:xfrm>
          <a:prstGeom prst="rect">
            <a:avLst/>
          </a:prstGeom>
        </p:spPr>
      </p:pic>
    </p:spTree>
    <p:extLst>
      <p:ext uri="{BB962C8B-B14F-4D97-AF65-F5344CB8AC3E}">
        <p14:creationId xmlns:p14="http://schemas.microsoft.com/office/powerpoint/2010/main" val="127453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1ECF-9128-6294-B17D-DE1D10E99567}"/>
              </a:ext>
            </a:extLst>
          </p:cNvPr>
          <p:cNvSpPr>
            <a:spLocks noGrp="1"/>
          </p:cNvSpPr>
          <p:nvPr>
            <p:ph type="title"/>
          </p:nvPr>
        </p:nvSpPr>
        <p:spPr>
          <a:xfrm>
            <a:off x="839788" y="293238"/>
            <a:ext cx="10515600" cy="1325563"/>
          </a:xfrm>
        </p:spPr>
        <p:txBody>
          <a:bodyPr/>
          <a:lstStyle/>
          <a:p>
            <a:r>
              <a:rPr lang="en-US">
                <a:cs typeface="Calibri Light"/>
              </a:rPr>
              <a:t>Reflexivity – our teaching practice</a:t>
            </a:r>
          </a:p>
        </p:txBody>
      </p:sp>
      <p:sp>
        <p:nvSpPr>
          <p:cNvPr id="3" name="Text Placeholder 2">
            <a:extLst>
              <a:ext uri="{FF2B5EF4-FFF2-40B4-BE49-F238E27FC236}">
                <a16:creationId xmlns:a16="http://schemas.microsoft.com/office/drawing/2014/main" id="{66B654B9-17E7-70B6-97D9-DF020178512A}"/>
              </a:ext>
            </a:extLst>
          </p:cNvPr>
          <p:cNvSpPr>
            <a:spLocks noGrp="1"/>
          </p:cNvSpPr>
          <p:nvPr>
            <p:ph type="body" idx="1"/>
          </p:nvPr>
        </p:nvSpPr>
        <p:spPr>
          <a:xfrm>
            <a:off x="839788" y="1609276"/>
            <a:ext cx="5157787" cy="823912"/>
          </a:xfrm>
        </p:spPr>
        <p:txBody>
          <a:bodyPr/>
          <a:lstStyle/>
          <a:p>
            <a:r>
              <a:rPr lang="en-US">
                <a:cs typeface="Calibri"/>
              </a:rPr>
              <a:t>Literature Quote</a:t>
            </a:r>
            <a:endParaRPr lang="en-US"/>
          </a:p>
        </p:txBody>
      </p:sp>
      <p:sp>
        <p:nvSpPr>
          <p:cNvPr id="4" name="Content Placeholder 3">
            <a:extLst>
              <a:ext uri="{FF2B5EF4-FFF2-40B4-BE49-F238E27FC236}">
                <a16:creationId xmlns:a16="http://schemas.microsoft.com/office/drawing/2014/main" id="{14C6B92B-C5D6-EE0B-E993-E1888591F81B}"/>
              </a:ext>
            </a:extLst>
          </p:cNvPr>
          <p:cNvSpPr>
            <a:spLocks noGrp="1"/>
          </p:cNvSpPr>
          <p:nvPr>
            <p:ph sz="half" idx="2"/>
          </p:nvPr>
        </p:nvSpPr>
        <p:spPr>
          <a:xfrm>
            <a:off x="839788" y="2433188"/>
            <a:ext cx="5330315" cy="4245304"/>
          </a:xfrm>
        </p:spPr>
        <p:txBody>
          <a:bodyPr vert="horz" lIns="91440" tIns="45720" rIns="91440" bIns="45720" rtlCol="0" anchor="t">
            <a:normAutofit/>
          </a:bodyPr>
          <a:lstStyle/>
          <a:p>
            <a:pPr marL="0" indent="0">
              <a:buNone/>
            </a:pPr>
            <a:r>
              <a:rPr lang="en-US">
                <a:cs typeface="Calibri"/>
              </a:rPr>
              <a:t>‘Teachers, too, are encouraged to critically reflect on their own beliefs and teaching in global education (Hicks and Holden, 2007), not only to prevent bias in teaching but as they, too, are continuously transforming through unlearning and learning.’ (Le Bourdon, 2022, p. 3)</a:t>
            </a:r>
            <a:endParaRPr lang="en-US"/>
          </a:p>
        </p:txBody>
      </p:sp>
      <p:sp>
        <p:nvSpPr>
          <p:cNvPr id="5" name="Text Placeholder 4">
            <a:extLst>
              <a:ext uri="{FF2B5EF4-FFF2-40B4-BE49-F238E27FC236}">
                <a16:creationId xmlns:a16="http://schemas.microsoft.com/office/drawing/2014/main" id="{A35048F7-4D30-10F2-6D69-851818CFFE81}"/>
              </a:ext>
            </a:extLst>
          </p:cNvPr>
          <p:cNvSpPr>
            <a:spLocks noGrp="1"/>
          </p:cNvSpPr>
          <p:nvPr>
            <p:ph type="body" sz="quarter" idx="3"/>
          </p:nvPr>
        </p:nvSpPr>
        <p:spPr>
          <a:xfrm>
            <a:off x="6172200" y="1609276"/>
            <a:ext cx="5183188" cy="823912"/>
          </a:xfrm>
        </p:spPr>
        <p:txBody>
          <a:bodyPr/>
          <a:lstStyle/>
          <a:p>
            <a:r>
              <a:rPr lang="en-US">
                <a:cs typeface="Calibri"/>
              </a:rPr>
              <a:t>What are we doing?</a:t>
            </a:r>
            <a:endParaRPr lang="en-US"/>
          </a:p>
        </p:txBody>
      </p:sp>
      <p:sp>
        <p:nvSpPr>
          <p:cNvPr id="6" name="Content Placeholder 5">
            <a:extLst>
              <a:ext uri="{FF2B5EF4-FFF2-40B4-BE49-F238E27FC236}">
                <a16:creationId xmlns:a16="http://schemas.microsoft.com/office/drawing/2014/main" id="{60A69072-F31E-3F50-1B44-78377DC785C7}"/>
              </a:ext>
            </a:extLst>
          </p:cNvPr>
          <p:cNvSpPr>
            <a:spLocks noGrp="1"/>
          </p:cNvSpPr>
          <p:nvPr>
            <p:ph sz="quarter" idx="4"/>
          </p:nvPr>
        </p:nvSpPr>
        <p:spPr>
          <a:xfrm>
            <a:off x="6172200" y="2433188"/>
            <a:ext cx="5729527" cy="4130286"/>
          </a:xfrm>
        </p:spPr>
        <p:txBody>
          <a:bodyPr vert="horz" lIns="91440" tIns="45720" rIns="91440" bIns="45720" rtlCol="0" anchor="t">
            <a:normAutofit/>
          </a:bodyPr>
          <a:lstStyle/>
          <a:p>
            <a:r>
              <a:rPr lang="en-US">
                <a:cs typeface="Calibri"/>
              </a:rPr>
              <a:t>Mandatory training </a:t>
            </a:r>
          </a:p>
          <a:p>
            <a:r>
              <a:rPr lang="en-US">
                <a:cs typeface="Calibri"/>
              </a:rPr>
              <a:t>Team Meeting discussions</a:t>
            </a:r>
          </a:p>
          <a:p>
            <a:pPr lvl="1"/>
            <a:r>
              <a:rPr lang="en-US">
                <a:cs typeface="Calibri"/>
              </a:rPr>
              <a:t>Disseminating information from seminars, reading groups, journal articles, conferences </a:t>
            </a:r>
          </a:p>
          <a:p>
            <a:pPr marL="457200" lvl="1" indent="0">
              <a:buNone/>
            </a:pPr>
            <a:r>
              <a:rPr lang="en-US">
                <a:cs typeface="Calibri"/>
              </a:rPr>
              <a:t>Examples:</a:t>
            </a:r>
          </a:p>
          <a:p>
            <a:pPr lvl="1"/>
            <a:r>
              <a:rPr lang="en-US">
                <a:cs typeface="Calibri"/>
              </a:rPr>
              <a:t>Inclusive language, micro-aggression </a:t>
            </a:r>
            <a:endParaRPr lang="en-US"/>
          </a:p>
          <a:p>
            <a:pPr lvl="1"/>
            <a:r>
              <a:rPr lang="en-US">
                <a:cs typeface="Calibri"/>
              </a:rPr>
              <a:t>Reflection on our practice using Listening Rooms case study (Heron and Parkin, 2023)</a:t>
            </a:r>
          </a:p>
        </p:txBody>
      </p:sp>
    </p:spTree>
    <p:extLst>
      <p:ext uri="{BB962C8B-B14F-4D97-AF65-F5344CB8AC3E}">
        <p14:creationId xmlns:p14="http://schemas.microsoft.com/office/powerpoint/2010/main" val="50664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D454-4DAE-DFE3-3771-AEF53F37480D}"/>
              </a:ext>
            </a:extLst>
          </p:cNvPr>
          <p:cNvSpPr>
            <a:spLocks noGrp="1"/>
          </p:cNvSpPr>
          <p:nvPr>
            <p:ph type="title"/>
          </p:nvPr>
        </p:nvSpPr>
        <p:spPr/>
        <p:txBody>
          <a:bodyPr/>
          <a:lstStyle/>
          <a:p>
            <a:r>
              <a:rPr lang="en-US">
                <a:cs typeface="Calibri Light"/>
              </a:rPr>
              <a:t>Conclusion</a:t>
            </a:r>
            <a:endParaRPr lang="en-US"/>
          </a:p>
        </p:txBody>
      </p:sp>
      <p:sp>
        <p:nvSpPr>
          <p:cNvPr id="3" name="Content Placeholder 2">
            <a:extLst>
              <a:ext uri="{FF2B5EF4-FFF2-40B4-BE49-F238E27FC236}">
                <a16:creationId xmlns:a16="http://schemas.microsoft.com/office/drawing/2014/main" id="{89CFC983-905F-0808-D60F-03547E23AB44}"/>
              </a:ext>
            </a:extLst>
          </p:cNvPr>
          <p:cNvSpPr>
            <a:spLocks noGrp="1"/>
          </p:cNvSpPr>
          <p:nvPr>
            <p:ph idx="1"/>
          </p:nvPr>
        </p:nvSpPr>
        <p:spPr>
          <a:xfrm>
            <a:off x="838200" y="1696229"/>
            <a:ext cx="10515600" cy="4912054"/>
          </a:xfrm>
        </p:spPr>
        <p:txBody>
          <a:bodyPr vert="horz" lIns="91440" tIns="45720" rIns="91440" bIns="45720" rtlCol="0" anchor="t">
            <a:normAutofit/>
          </a:bodyPr>
          <a:lstStyle/>
          <a:p>
            <a:pPr lvl="1"/>
            <a:r>
              <a:rPr lang="en-US" sz="3200">
                <a:cs typeface="Calibri"/>
              </a:rPr>
              <a:t>We used a case study of a project within a </a:t>
            </a:r>
            <a:r>
              <a:rPr lang="en-US" sz="3200" err="1">
                <a:cs typeface="Calibri"/>
              </a:rPr>
              <a:t>wFY</a:t>
            </a:r>
            <a:r>
              <a:rPr lang="en-US" sz="3200">
                <a:cs typeface="Calibri"/>
              </a:rPr>
              <a:t> module to show how </a:t>
            </a:r>
            <a:r>
              <a:rPr lang="en-US" sz="3200" err="1">
                <a:cs typeface="Calibri"/>
              </a:rPr>
              <a:t>wFY</a:t>
            </a:r>
            <a:r>
              <a:rPr lang="en-US" sz="3200">
                <a:cs typeface="Calibri"/>
              </a:rPr>
              <a:t>: </a:t>
            </a:r>
          </a:p>
          <a:p>
            <a:pPr lvl="2"/>
            <a:r>
              <a:rPr lang="en-US" sz="2800">
                <a:cs typeface="Calibri"/>
              </a:rPr>
              <a:t>Supports diversity by valuing students' individuality and background </a:t>
            </a:r>
          </a:p>
          <a:p>
            <a:pPr lvl="2"/>
            <a:r>
              <a:rPr lang="en-US" sz="2800">
                <a:cs typeface="Calibri"/>
              </a:rPr>
              <a:t>Enables students to navigate HE</a:t>
            </a:r>
          </a:p>
          <a:p>
            <a:pPr lvl="2"/>
            <a:r>
              <a:rPr lang="en-US" sz="2800">
                <a:cs typeface="Calibri"/>
              </a:rPr>
              <a:t>Develops employability through creativity and reflexivity</a:t>
            </a:r>
          </a:p>
          <a:p>
            <a:pPr lvl="1"/>
            <a:r>
              <a:rPr lang="en-US" sz="3200">
                <a:cs typeface="Calibri"/>
              </a:rPr>
              <a:t>The board game has become a metaphor for the integration and navigation of HE within their lives.</a:t>
            </a:r>
          </a:p>
          <a:p>
            <a:pPr lvl="1"/>
            <a:endParaRPr lang="en-US" sz="2200">
              <a:cs typeface="Calibri"/>
            </a:endParaRPr>
          </a:p>
          <a:p>
            <a:pPr lvl="1"/>
            <a:endParaRPr lang="en-US">
              <a:cs typeface="Calibri"/>
            </a:endParaRPr>
          </a:p>
        </p:txBody>
      </p:sp>
    </p:spTree>
    <p:extLst>
      <p:ext uri="{BB962C8B-B14F-4D97-AF65-F5344CB8AC3E}">
        <p14:creationId xmlns:p14="http://schemas.microsoft.com/office/powerpoint/2010/main" val="2286307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CE82-9BA9-4F26-9153-B352CC5F266F}"/>
              </a:ext>
            </a:extLst>
          </p:cNvPr>
          <p:cNvSpPr>
            <a:spLocks noGrp="1"/>
          </p:cNvSpPr>
          <p:nvPr>
            <p:ph type="title"/>
          </p:nvPr>
        </p:nvSpPr>
        <p:spPr/>
        <p:txBody>
          <a:bodyPr/>
          <a:lstStyle/>
          <a:p>
            <a:r>
              <a:rPr lang="en-GB"/>
              <a:t>References</a:t>
            </a:r>
          </a:p>
        </p:txBody>
      </p:sp>
      <p:sp>
        <p:nvSpPr>
          <p:cNvPr id="3" name="Content Placeholder 2">
            <a:extLst>
              <a:ext uri="{FF2B5EF4-FFF2-40B4-BE49-F238E27FC236}">
                <a16:creationId xmlns:a16="http://schemas.microsoft.com/office/drawing/2014/main" id="{D548C7F8-B92B-4D4F-877C-4867540086DE}"/>
              </a:ext>
            </a:extLst>
          </p:cNvPr>
          <p:cNvSpPr>
            <a:spLocks noGrp="1"/>
          </p:cNvSpPr>
          <p:nvPr>
            <p:ph idx="1"/>
          </p:nvPr>
        </p:nvSpPr>
        <p:spPr>
          <a:xfrm>
            <a:off x="838200" y="1825625"/>
            <a:ext cx="10515600" cy="5038211"/>
          </a:xfrm>
        </p:spPr>
        <p:txBody>
          <a:bodyPr vert="horz" lIns="91440" tIns="45720" rIns="91440" bIns="45720" rtlCol="0" anchor="t">
            <a:normAutofit fontScale="70000" lnSpcReduction="20000"/>
          </a:bodyPr>
          <a:lstStyle/>
          <a:p>
            <a:r>
              <a:rPr lang="en-GB" err="1"/>
              <a:t>Almulla</a:t>
            </a:r>
            <a:r>
              <a:rPr lang="en-GB"/>
              <a:t>, A.M. (2023) ’Constructivism learning theory: A paradigm for students’ critical thinking, creativity, and problem solving to affect academic performance in higher education’, </a:t>
            </a:r>
            <a:r>
              <a:rPr lang="en-GB" i="1"/>
              <a:t>Cogent Education</a:t>
            </a:r>
            <a:r>
              <a:rPr lang="en-GB"/>
              <a:t>, 10(1), pp. 1-25. DOI: </a:t>
            </a:r>
            <a:r>
              <a:rPr lang="en-GB" u="sng">
                <a:hlinkClick r:id="rId2"/>
              </a:rPr>
              <a:t>10.1080/2331186X.2023.2172929</a:t>
            </a:r>
            <a:endParaRPr lang="en-GB"/>
          </a:p>
          <a:p>
            <a:r>
              <a:rPr lang="en-GB" sz="2900">
                <a:cs typeface="Calibri"/>
              </a:rPr>
              <a:t>Burke, P. J. (2012) </a:t>
            </a:r>
            <a:r>
              <a:rPr lang="en-GB" sz="2900" i="1">
                <a:cs typeface="Calibri"/>
              </a:rPr>
              <a:t>The Right to Higher Education: Beyond Widening Participation</a:t>
            </a:r>
            <a:r>
              <a:rPr lang="en-GB" sz="2900">
                <a:cs typeface="Calibri"/>
              </a:rPr>
              <a:t>. London and New York: Routledge.</a:t>
            </a:r>
            <a:endParaRPr lang="en-GB" u="sng">
              <a:cs typeface="Calibri" panose="020F0502020204030204"/>
            </a:endParaRPr>
          </a:p>
          <a:p>
            <a:r>
              <a:rPr lang="en-GB" err="1"/>
              <a:t>Earley</a:t>
            </a:r>
            <a:r>
              <a:rPr lang="en-GB"/>
              <a:t>, P.C. and Ang, S. (2003) </a:t>
            </a:r>
            <a:r>
              <a:rPr lang="en-GB" i="1"/>
              <a:t>Cultural Intelligence: Individual Interactions Across Cultures. </a:t>
            </a:r>
            <a:r>
              <a:rPr lang="en-GB"/>
              <a:t>Stanford: Stanford University Press.</a:t>
            </a:r>
          </a:p>
          <a:p>
            <a:r>
              <a:rPr lang="en-GB"/>
              <a:t>Heron, E. and Parkin, H.J. (2023) ‘Listening works: using the listening rooms methodology to explore diversity’, </a:t>
            </a:r>
            <a:r>
              <a:rPr lang="en-GB" i="1"/>
              <a:t>Journal of Learning Development in Higher Education, </a:t>
            </a:r>
            <a:r>
              <a:rPr lang="en-GB"/>
              <a:t>26, pp. 1-13.</a:t>
            </a:r>
          </a:p>
          <a:p>
            <a:r>
              <a:rPr lang="en-GB"/>
              <a:t>Le Bourdon, M. (2022) ‘Confronting the discomfort: a critical analysis of privilege and positionality in development’, </a:t>
            </a:r>
            <a:r>
              <a:rPr lang="en-GB" i="1"/>
              <a:t>International Journal of Qualitative Methods, </a:t>
            </a:r>
            <a:r>
              <a:rPr lang="en-GB"/>
              <a:t>21, pp. 1-8. DOI: 10.1177/16094069221081362.</a:t>
            </a:r>
          </a:p>
          <a:p>
            <a:r>
              <a:rPr lang="en-GB"/>
              <a:t>Sanger, C.S. (eds.) (2020) ‘Diversity, Inclusion, and Context in Asian Higher Education’, in Sanger, C.S. and Gleason, N.W. (eds.) </a:t>
            </a:r>
            <a:r>
              <a:rPr lang="en-GB" i="1"/>
              <a:t>Diversity and Inclusion in Global Higher Education: Lessons from Across Asia. </a:t>
            </a:r>
            <a:r>
              <a:rPr lang="en-GB"/>
              <a:t>Singapore: Palgrave Macmillan. pp. 1-28.</a:t>
            </a:r>
            <a:endParaRPr lang="en-GB" i="1"/>
          </a:p>
          <a:p>
            <a:r>
              <a:rPr lang="en-GB"/>
              <a:t>Whetten, D. A., and Cameron, K. S. (2011) Developing management skills. 9th </a:t>
            </a:r>
            <a:r>
              <a:rPr lang="en-GB" err="1"/>
              <a:t>edn</a:t>
            </a:r>
            <a:r>
              <a:rPr lang="en-GB"/>
              <a:t>.  Hoboken, NJ: Prentice-Hall/Pearson.</a:t>
            </a:r>
            <a:br>
              <a:rPr lang="en-GB"/>
            </a:br>
            <a:endParaRPr lang="en-GB"/>
          </a:p>
        </p:txBody>
      </p:sp>
    </p:spTree>
    <p:extLst>
      <p:ext uri="{BB962C8B-B14F-4D97-AF65-F5344CB8AC3E}">
        <p14:creationId xmlns:p14="http://schemas.microsoft.com/office/powerpoint/2010/main" val="57065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90113F-94C7-3A4A-B387-C7BF7E34E007}"/>
              </a:ext>
            </a:extLst>
          </p:cNvPr>
          <p:cNvSpPr>
            <a:spLocks noGrp="1"/>
          </p:cNvSpPr>
          <p:nvPr>
            <p:ph type="body" sz="quarter" idx="10"/>
          </p:nvPr>
        </p:nvSpPr>
        <p:spPr>
          <a:xfrm>
            <a:off x="2082800" y="1662970"/>
            <a:ext cx="5181600" cy="2421350"/>
          </a:xfrm>
        </p:spPr>
        <p:txBody>
          <a:bodyPr>
            <a:normAutofit/>
          </a:bodyPr>
          <a:lstStyle/>
          <a:p>
            <a:r>
              <a:rPr lang="en-US"/>
              <a:t>Any questions?</a:t>
            </a:r>
          </a:p>
        </p:txBody>
      </p:sp>
    </p:spTree>
    <p:extLst>
      <p:ext uri="{BB962C8B-B14F-4D97-AF65-F5344CB8AC3E}">
        <p14:creationId xmlns:p14="http://schemas.microsoft.com/office/powerpoint/2010/main" val="210513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178" y="643466"/>
            <a:ext cx="9901643"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text, whiteboard&#10;&#10;Description automatically generated">
            <a:extLst>
              <a:ext uri="{FF2B5EF4-FFF2-40B4-BE49-F238E27FC236}">
                <a16:creationId xmlns:a16="http://schemas.microsoft.com/office/drawing/2014/main" id="{229B2504-24D6-FDA2-2CA3-970D95E61F37}"/>
              </a:ext>
            </a:extLst>
          </p:cNvPr>
          <p:cNvPicPr>
            <a:picLocks noGrp="1" noChangeAspect="1"/>
          </p:cNvPicPr>
          <p:nvPr>
            <p:ph sz="half" idx="2"/>
          </p:nvPr>
        </p:nvPicPr>
        <p:blipFill>
          <a:blip r:embed="rId3"/>
          <a:stretch>
            <a:fillRect/>
          </a:stretch>
        </p:blipFill>
        <p:spPr>
          <a:xfrm>
            <a:off x="1087583" y="316465"/>
            <a:ext cx="9379526" cy="6413693"/>
          </a:xfrm>
        </p:spPr>
      </p:pic>
    </p:spTree>
    <p:extLst>
      <p:ext uri="{BB962C8B-B14F-4D97-AF65-F5344CB8AC3E}">
        <p14:creationId xmlns:p14="http://schemas.microsoft.com/office/powerpoint/2010/main" val="45265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1192-0D07-6BE2-217F-29EE98916D7A}"/>
              </a:ext>
            </a:extLst>
          </p:cNvPr>
          <p:cNvSpPr>
            <a:spLocks noGrp="1"/>
          </p:cNvSpPr>
          <p:nvPr>
            <p:ph type="title"/>
          </p:nvPr>
        </p:nvSpPr>
        <p:spPr/>
        <p:txBody>
          <a:bodyPr/>
          <a:lstStyle/>
          <a:p>
            <a:r>
              <a:rPr lang="en-US">
                <a:cs typeface="Calibri Light"/>
              </a:rPr>
              <a:t>Introduction</a:t>
            </a:r>
            <a:endParaRPr lang="en-US"/>
          </a:p>
        </p:txBody>
      </p:sp>
      <p:sp>
        <p:nvSpPr>
          <p:cNvPr id="3" name="Content Placeholder 2">
            <a:extLst>
              <a:ext uri="{FF2B5EF4-FFF2-40B4-BE49-F238E27FC236}">
                <a16:creationId xmlns:a16="http://schemas.microsoft.com/office/drawing/2014/main" id="{6CFDCF42-016F-E49E-A0C2-159DFD9B7489}"/>
              </a:ext>
            </a:extLst>
          </p:cNvPr>
          <p:cNvSpPr>
            <a:spLocks noGrp="1"/>
          </p:cNvSpPr>
          <p:nvPr>
            <p:ph idx="1"/>
          </p:nvPr>
        </p:nvSpPr>
        <p:spPr>
          <a:xfrm>
            <a:off x="838200" y="1825625"/>
            <a:ext cx="10515600" cy="4667250"/>
          </a:xfrm>
        </p:spPr>
        <p:txBody>
          <a:bodyPr vert="horz" lIns="91440" tIns="45720" rIns="91440" bIns="45720" rtlCol="0" anchor="t">
            <a:normAutofit fontScale="92500"/>
          </a:bodyPr>
          <a:lstStyle/>
          <a:p>
            <a:pPr marL="457200" indent="-457200"/>
            <a:r>
              <a:rPr lang="en-US">
                <a:cs typeface="Calibri"/>
              </a:rPr>
              <a:t>Lecturers have the responsibility to ensure that students are empowered to navigate the Higher Education (HE) environment (Burke, 2012). </a:t>
            </a:r>
            <a:endParaRPr lang="en-US"/>
          </a:p>
          <a:p>
            <a:pPr marL="457200" indent="-457200"/>
            <a:r>
              <a:rPr lang="en-US">
                <a:cs typeface="Calibri"/>
              </a:rPr>
              <a:t>Learner diversity defines BNU's with Foundation Year (</a:t>
            </a:r>
            <a:r>
              <a:rPr lang="en-US" err="1">
                <a:cs typeface="Calibri"/>
              </a:rPr>
              <a:t>wFY</a:t>
            </a:r>
            <a:r>
              <a:rPr lang="en-US">
                <a:cs typeface="Calibri"/>
              </a:rPr>
              <a:t>) provision.</a:t>
            </a:r>
          </a:p>
          <a:p>
            <a:pPr marL="457200" indent="-457200"/>
            <a:r>
              <a:rPr lang="en-US">
                <a:cs typeface="Calibri"/>
              </a:rPr>
              <a:t>Coming from non-traditional backgrounds, many of our students may need to build their social and cultural capital to readily navigate HE. </a:t>
            </a:r>
          </a:p>
          <a:p>
            <a:pPr marL="457200" indent="-457200"/>
            <a:r>
              <a:rPr lang="en-US">
                <a:cs typeface="Calibri"/>
              </a:rPr>
              <a:t>The graduate attributes are BNU's approach to developing that capital and employability.</a:t>
            </a:r>
          </a:p>
          <a:p>
            <a:pPr marL="457200" indent="-457200"/>
            <a:r>
              <a:rPr lang="en-US">
                <a:cs typeface="Calibri"/>
              </a:rPr>
              <a:t>The </a:t>
            </a:r>
            <a:r>
              <a:rPr lang="en-US" err="1">
                <a:cs typeface="Calibri"/>
              </a:rPr>
              <a:t>wFY</a:t>
            </a:r>
            <a:r>
              <a:rPr lang="en-US">
                <a:cs typeface="Calibri"/>
              </a:rPr>
              <a:t> team created a project underpinned by the graduate attributes and informed by our learners' diversity.</a:t>
            </a:r>
          </a:p>
          <a:p>
            <a:pPr marL="457200" indent="-457200"/>
            <a:r>
              <a:rPr lang="en-US">
                <a:cs typeface="Calibri"/>
              </a:rPr>
              <a:t>The aim of our study is to explore the impact of group work on the self-efficacy of Foundation Year students at BNU.</a:t>
            </a:r>
            <a:endParaRPr lang="en-US"/>
          </a:p>
          <a:p>
            <a:pPr marL="457200" indent="-457200"/>
            <a:endParaRPr lang="en-US">
              <a:cs typeface="Calibri"/>
            </a:endParaRPr>
          </a:p>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425385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E26A-D800-2A15-AF55-5F7290456155}"/>
              </a:ext>
            </a:extLst>
          </p:cNvPr>
          <p:cNvSpPr>
            <a:spLocks noGrp="1"/>
          </p:cNvSpPr>
          <p:nvPr>
            <p:ph type="title"/>
          </p:nvPr>
        </p:nvSpPr>
        <p:spPr/>
        <p:txBody>
          <a:bodyPr/>
          <a:lstStyle/>
          <a:p>
            <a:r>
              <a:rPr lang="en-GB">
                <a:cs typeface="Calibri Light"/>
              </a:rPr>
              <a:t>Outline of the Presentation</a:t>
            </a:r>
            <a:endParaRPr lang="en-GB"/>
          </a:p>
        </p:txBody>
      </p:sp>
      <p:sp>
        <p:nvSpPr>
          <p:cNvPr id="3" name="Content Placeholder 2">
            <a:extLst>
              <a:ext uri="{FF2B5EF4-FFF2-40B4-BE49-F238E27FC236}">
                <a16:creationId xmlns:a16="http://schemas.microsoft.com/office/drawing/2014/main" id="{14B178DA-8F7F-D812-D3AB-3D5A1796A8ED}"/>
              </a:ext>
            </a:extLst>
          </p:cNvPr>
          <p:cNvSpPr>
            <a:spLocks noGrp="1"/>
          </p:cNvSpPr>
          <p:nvPr>
            <p:ph idx="1"/>
          </p:nvPr>
        </p:nvSpPr>
        <p:spPr/>
        <p:txBody>
          <a:bodyPr vert="horz" lIns="91440" tIns="45720" rIns="91440" bIns="45720" rtlCol="0" anchor="t">
            <a:normAutofit/>
          </a:bodyPr>
          <a:lstStyle/>
          <a:p>
            <a:r>
              <a:rPr lang="en-GB">
                <a:cs typeface="Calibri"/>
              </a:rPr>
              <a:t>BNU's graduate attribute mapping will be introduced</a:t>
            </a:r>
          </a:p>
          <a:p>
            <a:r>
              <a:rPr lang="en-GB">
                <a:cs typeface="Calibri"/>
              </a:rPr>
              <a:t>The </a:t>
            </a:r>
            <a:r>
              <a:rPr lang="en-GB" err="1">
                <a:cs typeface="Calibri"/>
              </a:rPr>
              <a:t>wFY</a:t>
            </a:r>
            <a:r>
              <a:rPr lang="en-GB">
                <a:cs typeface="Calibri"/>
              </a:rPr>
              <a:t> project will be explained</a:t>
            </a:r>
          </a:p>
          <a:p>
            <a:r>
              <a:rPr lang="en-GB">
                <a:cs typeface="Calibri"/>
              </a:rPr>
              <a:t>An overview of our study will be provided</a:t>
            </a:r>
          </a:p>
          <a:p>
            <a:r>
              <a:rPr lang="en-GB">
                <a:cs typeface="Calibri"/>
              </a:rPr>
              <a:t>Preliminary findings will be discussed under three themes:</a:t>
            </a:r>
          </a:p>
          <a:p>
            <a:pPr lvl="1"/>
            <a:r>
              <a:rPr lang="en-GB">
                <a:cs typeface="Calibri"/>
              </a:rPr>
              <a:t>Diversity</a:t>
            </a:r>
          </a:p>
          <a:p>
            <a:pPr lvl="1"/>
            <a:r>
              <a:rPr lang="en-GB">
                <a:cs typeface="Calibri"/>
              </a:rPr>
              <a:t>Creativity</a:t>
            </a:r>
          </a:p>
          <a:p>
            <a:pPr lvl="1"/>
            <a:r>
              <a:rPr lang="en-GB">
                <a:cs typeface="Calibri"/>
              </a:rPr>
              <a:t>Reflexivity</a:t>
            </a:r>
          </a:p>
          <a:p>
            <a:endParaRPr lang="en-GB">
              <a:cs typeface="Calibri"/>
            </a:endParaRPr>
          </a:p>
        </p:txBody>
      </p:sp>
    </p:spTree>
    <p:extLst>
      <p:ext uri="{BB962C8B-B14F-4D97-AF65-F5344CB8AC3E}">
        <p14:creationId xmlns:p14="http://schemas.microsoft.com/office/powerpoint/2010/main" val="158067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5725" y="1376152"/>
            <a:ext cx="6760550" cy="5190611"/>
          </a:xfrm>
        </p:spPr>
      </p:pic>
      <p:sp>
        <p:nvSpPr>
          <p:cNvPr id="4" name="Text Placeholder 3"/>
          <p:cNvSpPr>
            <a:spLocks noGrp="1"/>
          </p:cNvSpPr>
          <p:nvPr>
            <p:ph type="body" idx="11"/>
          </p:nvPr>
        </p:nvSpPr>
        <p:spPr>
          <a:xfrm>
            <a:off x="2220905" y="590928"/>
            <a:ext cx="7584946" cy="463395"/>
          </a:xfrm>
        </p:spPr>
        <p:txBody>
          <a:bodyPr>
            <a:noAutofit/>
          </a:bodyPr>
          <a:lstStyle/>
          <a:p>
            <a:pPr algn="ctr"/>
            <a:r>
              <a:rPr lang="en-GB" sz="3200" b="1">
                <a:latin typeface="+mj-lt"/>
              </a:rPr>
              <a:t>Buckinghamshire New University’s Graduate Attributes</a:t>
            </a:r>
          </a:p>
        </p:txBody>
      </p:sp>
      <p:grpSp>
        <p:nvGrpSpPr>
          <p:cNvPr id="3" name="Group 2"/>
          <p:cNvGrpSpPr/>
          <p:nvPr/>
        </p:nvGrpSpPr>
        <p:grpSpPr>
          <a:xfrm>
            <a:off x="1706693" y="1711235"/>
            <a:ext cx="8778614" cy="4558937"/>
            <a:chOff x="272322" y="1366055"/>
            <a:chExt cx="11704819" cy="5055271"/>
          </a:xfrm>
        </p:grpSpPr>
        <p:cxnSp>
          <p:nvCxnSpPr>
            <p:cNvPr id="7" name="Straight Connector 6"/>
            <p:cNvCxnSpPr/>
            <p:nvPr/>
          </p:nvCxnSpPr>
          <p:spPr bwMode="auto">
            <a:xfrm>
              <a:off x="6096000" y="1366055"/>
              <a:ext cx="0" cy="5055271"/>
            </a:xfrm>
            <a:prstGeom prst="line">
              <a:avLst/>
            </a:prstGeom>
            <a:solidFill>
              <a:schemeClr val="accent1"/>
            </a:solidFill>
            <a:ln w="1778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9293902" y="2736503"/>
              <a:ext cx="2683239" cy="1177431"/>
            </a:xfrm>
            <a:prstGeom prst="rect">
              <a:avLst/>
            </a:prstGeom>
            <a:solidFill>
              <a:srgbClr val="FF0000"/>
            </a:solidFill>
          </p:spPr>
          <p:txBody>
            <a:bodyPr wrap="square" rtlCol="0">
              <a:spAutoFit/>
            </a:bodyPr>
            <a:lstStyle/>
            <a:p>
              <a:r>
                <a:rPr lang="en-GB" sz="2100"/>
                <a:t>‘Red’ Module: Knowledge and Creativity</a:t>
              </a:r>
            </a:p>
          </p:txBody>
        </p:sp>
        <p:sp>
          <p:nvSpPr>
            <p:cNvPr id="9" name="TextBox 8"/>
            <p:cNvSpPr txBox="1"/>
            <p:nvPr/>
          </p:nvSpPr>
          <p:spPr>
            <a:xfrm>
              <a:off x="272322" y="2871414"/>
              <a:ext cx="2815652" cy="1177431"/>
            </a:xfrm>
            <a:prstGeom prst="rect">
              <a:avLst/>
            </a:prstGeom>
            <a:solidFill>
              <a:srgbClr val="FFFF00"/>
            </a:solidFill>
          </p:spPr>
          <p:txBody>
            <a:bodyPr wrap="square" rtlCol="0">
              <a:spAutoFit/>
            </a:bodyPr>
            <a:lstStyle/>
            <a:p>
              <a:r>
                <a:rPr lang="en-GB" sz="2100"/>
                <a:t>‘Yellow’ Module: Leadership and Responsibility</a:t>
              </a:r>
            </a:p>
          </p:txBody>
        </p:sp>
      </p:grpSp>
    </p:spTree>
    <p:extLst>
      <p:ext uri="{BB962C8B-B14F-4D97-AF65-F5344CB8AC3E}">
        <p14:creationId xmlns:p14="http://schemas.microsoft.com/office/powerpoint/2010/main" val="36117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9756" y="359776"/>
            <a:ext cx="9222608" cy="6213382"/>
            <a:chOff x="4699363" y="3497579"/>
            <a:chExt cx="4389120" cy="3087112"/>
          </a:xfrm>
        </p:grpSpPr>
        <p:sp>
          <p:nvSpPr>
            <p:cNvPr id="5" name="Freeform 4"/>
            <p:cNvSpPr/>
            <p:nvPr/>
          </p:nvSpPr>
          <p:spPr>
            <a:xfrm>
              <a:off x="4699363" y="3497579"/>
              <a:ext cx="2969515" cy="2969515"/>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0"/>
                  </a:moveTo>
                  <a:cubicBezTo>
                    <a:pt x="2969514" y="1640017"/>
                    <a:pt x="1640017" y="2969514"/>
                    <a:pt x="0" y="2969514"/>
                  </a:cubicBezTo>
                  <a:lnTo>
                    <a:pt x="0" y="0"/>
                  </a:lnTo>
                  <a:lnTo>
                    <a:pt x="2969514" y="0"/>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7" rIns="780330" bIns="780329" numCol="1" spcCol="1270" anchor="ctr" anchorCtr="0">
              <a:noAutofit/>
            </a:bodyPr>
            <a:lstStyle/>
            <a:p>
              <a:pPr algn="ctr" defTabSz="800100">
                <a:lnSpc>
                  <a:spcPct val="90000"/>
                </a:lnSpc>
                <a:spcBef>
                  <a:spcPct val="0"/>
                </a:spcBef>
                <a:spcAft>
                  <a:spcPct val="35000"/>
                </a:spcAft>
              </a:pPr>
              <a:r>
                <a:rPr lang="en-US" sz="3200">
                  <a:solidFill>
                    <a:schemeClr val="tx1"/>
                  </a:solidFill>
                </a:rPr>
                <a:t>Creativity</a:t>
              </a:r>
            </a:p>
          </p:txBody>
        </p:sp>
        <p:sp>
          <p:nvSpPr>
            <p:cNvPr id="6" name="Freeform 5"/>
            <p:cNvSpPr/>
            <p:nvPr/>
          </p:nvSpPr>
          <p:spPr>
            <a:xfrm>
              <a:off x="6111423" y="4689586"/>
              <a:ext cx="2977060" cy="1895105"/>
            </a:xfrm>
            <a:custGeom>
              <a:avLst/>
              <a:gdLst>
                <a:gd name="connsiteX0" fmla="*/ 0 w 3387852"/>
                <a:gd name="connsiteY0" fmla="*/ 219456 h 2194560"/>
                <a:gd name="connsiteX1" fmla="*/ 219456 w 3387852"/>
                <a:gd name="connsiteY1" fmla="*/ 0 h 2194560"/>
                <a:gd name="connsiteX2" fmla="*/ 3168396 w 3387852"/>
                <a:gd name="connsiteY2" fmla="*/ 0 h 2194560"/>
                <a:gd name="connsiteX3" fmla="*/ 3387852 w 3387852"/>
                <a:gd name="connsiteY3" fmla="*/ 219456 h 2194560"/>
                <a:gd name="connsiteX4" fmla="*/ 3387852 w 3387852"/>
                <a:gd name="connsiteY4" fmla="*/ 1975104 h 2194560"/>
                <a:gd name="connsiteX5" fmla="*/ 3168396 w 3387852"/>
                <a:gd name="connsiteY5" fmla="*/ 2194560 h 2194560"/>
                <a:gd name="connsiteX6" fmla="*/ 219456 w 3387852"/>
                <a:gd name="connsiteY6" fmla="*/ 2194560 h 2194560"/>
                <a:gd name="connsiteX7" fmla="*/ 0 w 3387852"/>
                <a:gd name="connsiteY7" fmla="*/ 1975104 h 2194560"/>
                <a:gd name="connsiteX8" fmla="*/ 0 w 3387852"/>
                <a:gd name="connsiteY8" fmla="*/ 219456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52" h="2194560">
                  <a:moveTo>
                    <a:pt x="0" y="219456"/>
                  </a:moveTo>
                  <a:cubicBezTo>
                    <a:pt x="0" y="98254"/>
                    <a:pt x="98254" y="0"/>
                    <a:pt x="219456" y="0"/>
                  </a:cubicBezTo>
                  <a:lnTo>
                    <a:pt x="3168396" y="0"/>
                  </a:lnTo>
                  <a:cubicBezTo>
                    <a:pt x="3289598" y="0"/>
                    <a:pt x="3387852" y="98254"/>
                    <a:pt x="3387852" y="219456"/>
                  </a:cubicBezTo>
                  <a:lnTo>
                    <a:pt x="3387852" y="1975104"/>
                  </a:lnTo>
                  <a:cubicBezTo>
                    <a:pt x="3387852" y="2096306"/>
                    <a:pt x="3289598" y="2194560"/>
                    <a:pt x="3168396" y="2194560"/>
                  </a:cubicBezTo>
                  <a:lnTo>
                    <a:pt x="219456" y="2194560"/>
                  </a:lnTo>
                  <a:cubicBezTo>
                    <a:pt x="98254" y="2194560"/>
                    <a:pt x="0" y="2096306"/>
                    <a:pt x="0" y="1975104"/>
                  </a:cubicBezTo>
                  <a:lnTo>
                    <a:pt x="0" y="219456"/>
                  </a:lnTo>
                  <a:close/>
                </a:path>
              </a:pathLst>
            </a:cu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5569" tIns="484783" rIns="73304" bIns="73303" numCol="1" spcCol="1270" anchor="t" anchorCtr="0">
              <a:noAutofit/>
            </a:bodyPr>
            <a:lstStyle/>
            <a:p>
              <a:pPr lvl="1" indent="-342900" defTabSz="333375">
                <a:lnSpc>
                  <a:spcPct val="90000"/>
                </a:lnSpc>
                <a:spcBef>
                  <a:spcPct val="0"/>
                </a:spcBef>
                <a:spcAft>
                  <a:spcPct val="15000"/>
                </a:spcAft>
                <a:buFont typeface="Arial"/>
                <a:buChar char="•"/>
              </a:pPr>
              <a:r>
                <a:rPr lang="en-GB" sz="3200"/>
                <a:t>Commercial awareness</a:t>
              </a:r>
              <a:endParaRPr lang="en-US" sz="3200">
                <a:cs typeface="Calibri"/>
              </a:endParaRPr>
            </a:p>
            <a:p>
              <a:pPr lvl="1" indent="-342900" defTabSz="333375">
                <a:lnSpc>
                  <a:spcPct val="90000"/>
                </a:lnSpc>
                <a:spcBef>
                  <a:spcPct val="0"/>
                </a:spcBef>
                <a:spcAft>
                  <a:spcPct val="15000"/>
                </a:spcAft>
                <a:buFont typeface="Arial"/>
                <a:buChar char="•"/>
              </a:pPr>
              <a:r>
                <a:rPr lang="en-GB" sz="3200"/>
                <a:t>Production of ideas or things </a:t>
              </a:r>
              <a:endParaRPr lang="en-GB" sz="3200">
                <a:cs typeface="Calibri"/>
              </a:endParaRPr>
            </a:p>
            <a:p>
              <a:pPr lvl="1" indent="-342900" defTabSz="333375">
                <a:lnSpc>
                  <a:spcPct val="90000"/>
                </a:lnSpc>
                <a:spcBef>
                  <a:spcPct val="0"/>
                </a:spcBef>
                <a:spcAft>
                  <a:spcPct val="15000"/>
                </a:spcAft>
                <a:buFont typeface="Arial"/>
                <a:buChar char="•"/>
              </a:pPr>
              <a:r>
                <a:rPr lang="en-GB" sz="3200"/>
                <a:t>Flexibility </a:t>
              </a:r>
              <a:endParaRPr lang="en-GB" sz="3200">
                <a:cs typeface="Calibri"/>
              </a:endParaRPr>
            </a:p>
            <a:p>
              <a:pPr lvl="1" indent="-342900" defTabSz="333375">
                <a:lnSpc>
                  <a:spcPct val="90000"/>
                </a:lnSpc>
                <a:spcBef>
                  <a:spcPct val="0"/>
                </a:spcBef>
                <a:spcAft>
                  <a:spcPct val="15000"/>
                </a:spcAft>
                <a:buFont typeface="Arial"/>
                <a:buChar char="•"/>
              </a:pPr>
              <a:r>
                <a:rPr lang="en-GB" sz="3200"/>
                <a:t>Innovation </a:t>
              </a:r>
              <a:endParaRPr lang="en-GB" sz="3200">
                <a:cs typeface="Calibri" panose="020F0502020204030204"/>
              </a:endParaRPr>
            </a:p>
            <a:p>
              <a:pPr lvl="1" indent="-342900" defTabSz="333375">
                <a:lnSpc>
                  <a:spcPct val="90000"/>
                </a:lnSpc>
                <a:spcBef>
                  <a:spcPct val="0"/>
                </a:spcBef>
                <a:spcAft>
                  <a:spcPct val="15000"/>
                </a:spcAft>
                <a:buFont typeface="Arial"/>
                <a:buChar char="•"/>
              </a:pPr>
              <a:r>
                <a:rPr lang="en-GB" sz="3200"/>
                <a:t>Problem solving</a:t>
              </a:r>
              <a:endParaRPr lang="en-GB" sz="3200">
                <a:cs typeface="Calibri"/>
              </a:endParaRPr>
            </a:p>
          </p:txBody>
        </p:sp>
      </p:grpSp>
    </p:spTree>
    <p:extLst>
      <p:ext uri="{BB962C8B-B14F-4D97-AF65-F5344CB8AC3E}">
        <p14:creationId xmlns:p14="http://schemas.microsoft.com/office/powerpoint/2010/main" val="69977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13" y="0"/>
            <a:ext cx="8668399" cy="994172"/>
          </a:xfrm>
        </p:spPr>
        <p:txBody>
          <a:bodyPr>
            <a:normAutofit/>
          </a:bodyPr>
          <a:lstStyle/>
          <a:p>
            <a:r>
              <a:rPr lang="en-GB"/>
              <a:t>To implement creative pedagogy we…</a:t>
            </a:r>
          </a:p>
        </p:txBody>
      </p:sp>
      <p:sp>
        <p:nvSpPr>
          <p:cNvPr id="3" name="Content Placeholder 2"/>
          <p:cNvSpPr>
            <a:spLocks noGrp="1"/>
          </p:cNvSpPr>
          <p:nvPr>
            <p:ph idx="1"/>
          </p:nvPr>
        </p:nvSpPr>
        <p:spPr>
          <a:xfrm>
            <a:off x="928913" y="994172"/>
            <a:ext cx="10885715" cy="5837704"/>
          </a:xfrm>
        </p:spPr>
        <p:txBody>
          <a:bodyPr>
            <a:normAutofit/>
          </a:bodyPr>
          <a:lstStyle/>
          <a:p>
            <a:r>
              <a:rPr lang="en-GB" sz="2600"/>
              <a:t>Used a project </a:t>
            </a:r>
          </a:p>
          <a:p>
            <a:pPr lvl="1"/>
            <a:r>
              <a:rPr lang="en-GB" sz="2600"/>
              <a:t>Used themes from graduate attribute to be innovative and solve problems </a:t>
            </a:r>
          </a:p>
          <a:p>
            <a:pPr lvl="1"/>
            <a:r>
              <a:rPr lang="en-GB" sz="2600"/>
              <a:t>Group work</a:t>
            </a:r>
          </a:p>
          <a:p>
            <a:pPr lvl="2"/>
            <a:r>
              <a:rPr lang="en-GB" sz="2400"/>
              <a:t>allows ‘students to know enough about themselves and about others so that they can </a:t>
            </a:r>
            <a:r>
              <a:rPr lang="en-GB" sz="2400" b="1"/>
              <a:t>work independently </a:t>
            </a:r>
            <a:r>
              <a:rPr lang="en-GB" sz="2400"/>
              <a:t>and yet </a:t>
            </a:r>
            <a:r>
              <a:rPr lang="en-GB" sz="2400" b="1"/>
              <a:t>cooperatively </a:t>
            </a:r>
            <a:r>
              <a:rPr lang="en-GB" sz="2400"/>
              <a:t>within a team’ (</a:t>
            </a:r>
            <a:r>
              <a:rPr lang="en-GB" sz="2400" err="1"/>
              <a:t>Jaque</a:t>
            </a:r>
            <a:r>
              <a:rPr lang="en-GB" sz="2400"/>
              <a:t>, 2000, p. 83).</a:t>
            </a:r>
          </a:p>
          <a:p>
            <a:pPr lvl="3"/>
            <a:r>
              <a:rPr lang="en-GB" sz="2400"/>
              <a:t>Individuals brought their own experience and skills to the group work</a:t>
            </a:r>
          </a:p>
          <a:p>
            <a:pPr lvl="3"/>
            <a:r>
              <a:rPr lang="en-GB" sz="2400"/>
              <a:t>Individual assessment using a portfolio of artefacts from each week with a reflective summary of learning</a:t>
            </a:r>
          </a:p>
          <a:p>
            <a:pPr lvl="2"/>
            <a:r>
              <a:rPr lang="en-GB" sz="2800"/>
              <a:t>But we acknowledged that so early in </a:t>
            </a:r>
            <a:r>
              <a:rPr lang="en-GB" sz="2800" err="1"/>
              <a:t>wFY</a:t>
            </a:r>
            <a:r>
              <a:rPr lang="en-GB" sz="2800"/>
              <a:t>, group work is unstable </a:t>
            </a:r>
          </a:p>
          <a:p>
            <a:pPr lvl="2"/>
            <a:r>
              <a:rPr lang="en-GB" sz="2800"/>
              <a:t>To overcome this we:</a:t>
            </a:r>
          </a:p>
          <a:p>
            <a:pPr lvl="3"/>
            <a:r>
              <a:rPr lang="en-GB" sz="2400"/>
              <a:t>Did not assess group work or the final product outcome</a:t>
            </a:r>
          </a:p>
          <a:p>
            <a:pPr lvl="3"/>
            <a:r>
              <a:rPr lang="en-GB" sz="2400"/>
              <a:t>Assessed the process and their response and reflection</a:t>
            </a:r>
          </a:p>
          <a:p>
            <a:pPr lvl="2"/>
            <a:endParaRPr lang="en-GB"/>
          </a:p>
          <a:p>
            <a:pPr marL="914400" lvl="2" indent="0">
              <a:buNone/>
            </a:pPr>
            <a:endParaRPr lang="en-GB"/>
          </a:p>
        </p:txBody>
      </p:sp>
      <p:sp>
        <p:nvSpPr>
          <p:cNvPr id="4" name="Freeform 3"/>
          <p:cNvSpPr/>
          <p:nvPr/>
        </p:nvSpPr>
        <p:spPr>
          <a:xfrm>
            <a:off x="129137" y="-1"/>
            <a:ext cx="7490863" cy="6831877"/>
          </a:xfrm>
          <a:custGeom>
            <a:avLst/>
            <a:gdLst>
              <a:gd name="connsiteX0" fmla="*/ 0 w 2969514"/>
              <a:gd name="connsiteY0" fmla="*/ 2969514 h 2969514"/>
              <a:gd name="connsiteX1" fmla="*/ 2969514 w 2969514"/>
              <a:gd name="connsiteY1" fmla="*/ 0 h 2969514"/>
              <a:gd name="connsiteX2" fmla="*/ 2969514 w 2969514"/>
              <a:gd name="connsiteY2" fmla="*/ 2969514 h 2969514"/>
              <a:gd name="connsiteX3" fmla="*/ 0 w 2969514"/>
              <a:gd name="connsiteY3" fmla="*/ 2969514 h 2969514"/>
            </a:gdLst>
            <a:ahLst/>
            <a:cxnLst>
              <a:cxn ang="0">
                <a:pos x="connsiteX0" y="connsiteY0"/>
              </a:cxn>
              <a:cxn ang="0">
                <a:pos x="connsiteX1" y="connsiteY1"/>
              </a:cxn>
              <a:cxn ang="0">
                <a:pos x="connsiteX2" y="connsiteY2"/>
              </a:cxn>
              <a:cxn ang="0">
                <a:pos x="connsiteX3" y="connsiteY3"/>
              </a:cxn>
            </a:cxnLst>
            <a:rect l="l" t="t" r="r" b="b"/>
            <a:pathLst>
              <a:path w="2969514" h="2969514">
                <a:moveTo>
                  <a:pt x="2969514" y="0"/>
                </a:moveTo>
                <a:cubicBezTo>
                  <a:pt x="2969514" y="1640017"/>
                  <a:pt x="1640017" y="2969514"/>
                  <a:pt x="0" y="2969514"/>
                </a:cubicBezTo>
                <a:lnTo>
                  <a:pt x="0" y="0"/>
                </a:lnTo>
                <a:lnTo>
                  <a:pt x="2969514" y="0"/>
                </a:lnTo>
                <a:close/>
              </a:path>
            </a:pathLst>
          </a:custGeom>
          <a:solidFill>
            <a:srgbClr val="FF0000">
              <a:alpha val="25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7" rIns="780330" bIns="780329" numCol="1" spcCol="1270" anchor="ctr" anchorCtr="0">
            <a:noAutofit/>
          </a:bodyPr>
          <a:lstStyle/>
          <a:p>
            <a:pPr algn="ctr" defTabSz="800100">
              <a:lnSpc>
                <a:spcPct val="90000"/>
              </a:lnSpc>
              <a:spcBef>
                <a:spcPct val="0"/>
              </a:spcBef>
              <a:spcAft>
                <a:spcPct val="35000"/>
              </a:spcAft>
            </a:pPr>
            <a:r>
              <a:rPr lang="en-US">
                <a:solidFill>
                  <a:schemeClr val="tx1"/>
                </a:solidFill>
              </a:rPr>
              <a:t> </a:t>
            </a:r>
          </a:p>
        </p:txBody>
      </p:sp>
    </p:spTree>
    <p:extLst>
      <p:ext uri="{BB962C8B-B14F-4D97-AF65-F5344CB8AC3E}">
        <p14:creationId xmlns:p14="http://schemas.microsoft.com/office/powerpoint/2010/main" val="23641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7E6131E-205A-44E6-8729-3FC5CD41357C}"/>
              </a:ext>
            </a:extLst>
          </p:cNvPr>
          <p:cNvPicPr>
            <a:picLocks noChangeAspect="1"/>
          </p:cNvPicPr>
          <p:nvPr/>
        </p:nvPicPr>
        <p:blipFill rotWithShape="1">
          <a:blip r:embed="rId3"/>
          <a:srcRect b="25014"/>
          <a:stretch/>
        </p:blipFill>
        <p:spPr>
          <a:xfrm>
            <a:off x="20" y="1282"/>
            <a:ext cx="12191980" cy="6856718"/>
          </a:xfrm>
          <a:prstGeom prst="rect">
            <a:avLst/>
          </a:prstGeom>
        </p:spPr>
      </p:pic>
    </p:spTree>
    <p:extLst>
      <p:ext uri="{BB962C8B-B14F-4D97-AF65-F5344CB8AC3E}">
        <p14:creationId xmlns:p14="http://schemas.microsoft.com/office/powerpoint/2010/main" val="247895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D482-B2A2-4C7F-B2F6-509CC6E510F6}"/>
              </a:ext>
            </a:extLst>
          </p:cNvPr>
          <p:cNvSpPr>
            <a:spLocks noGrp="1"/>
          </p:cNvSpPr>
          <p:nvPr>
            <p:ph type="title"/>
          </p:nvPr>
        </p:nvSpPr>
        <p:spPr/>
        <p:txBody>
          <a:bodyPr/>
          <a:lstStyle/>
          <a:p>
            <a:r>
              <a:rPr lang="en-GB"/>
              <a:t>Overview of the Study</a:t>
            </a:r>
          </a:p>
        </p:txBody>
      </p:sp>
      <p:sp>
        <p:nvSpPr>
          <p:cNvPr id="3" name="Content Placeholder 2">
            <a:extLst>
              <a:ext uri="{FF2B5EF4-FFF2-40B4-BE49-F238E27FC236}">
                <a16:creationId xmlns:a16="http://schemas.microsoft.com/office/drawing/2014/main" id="{D132C516-805E-4496-8F66-BFC59C52E2D6}"/>
              </a:ext>
            </a:extLst>
          </p:cNvPr>
          <p:cNvSpPr>
            <a:spLocks noGrp="1"/>
          </p:cNvSpPr>
          <p:nvPr>
            <p:ph idx="1"/>
          </p:nvPr>
        </p:nvSpPr>
        <p:spPr>
          <a:xfrm>
            <a:off x="838200" y="1825625"/>
            <a:ext cx="10515600" cy="4660900"/>
          </a:xfrm>
        </p:spPr>
        <p:txBody>
          <a:bodyPr vert="horz" lIns="91440" tIns="45720" rIns="91440" bIns="45720" rtlCol="0" anchor="t">
            <a:normAutofit/>
          </a:bodyPr>
          <a:lstStyle/>
          <a:p>
            <a:r>
              <a:rPr lang="en-GB"/>
              <a:t>The data was collected between 2020-2022 as part of a research project at Buckinghamshire New University.</a:t>
            </a:r>
            <a:endParaRPr lang="en-GB">
              <a:cs typeface="Calibri"/>
            </a:endParaRPr>
          </a:p>
          <a:p>
            <a:r>
              <a:rPr lang="en-GB"/>
              <a:t>Data were collected from </a:t>
            </a:r>
            <a:r>
              <a:rPr lang="en-GB" err="1"/>
              <a:t>wFY</a:t>
            </a:r>
            <a:r>
              <a:rPr lang="en-GB"/>
              <a:t> students’ reflective essays and artefacts produced in class as part of a qualitative interpretive study.</a:t>
            </a:r>
            <a:endParaRPr lang="en-GB">
              <a:cs typeface="Calibri"/>
            </a:endParaRPr>
          </a:p>
          <a:p>
            <a:r>
              <a:rPr lang="en-GB"/>
              <a:t>Semi-structured interviews were also conducted with five former </a:t>
            </a:r>
            <a:r>
              <a:rPr lang="en-GB" err="1"/>
              <a:t>wFY</a:t>
            </a:r>
            <a:r>
              <a:rPr lang="en-GB"/>
              <a:t> students. </a:t>
            </a:r>
            <a:endParaRPr lang="en-GB">
              <a:cs typeface="Calibri"/>
            </a:endParaRPr>
          </a:p>
          <a:p>
            <a:r>
              <a:rPr lang="en-GB"/>
              <a:t>They were all in Level 4 at the time of the interviews. </a:t>
            </a:r>
            <a:endParaRPr lang="en-GB">
              <a:cs typeface="Calibri"/>
            </a:endParaRPr>
          </a:p>
          <a:p>
            <a:r>
              <a:rPr lang="en-GB"/>
              <a:t>The students came from a variety of ethnic and social backgrounds and studied different disciplines.</a:t>
            </a:r>
            <a:endParaRPr lang="en-GB">
              <a:cs typeface="Calibri"/>
            </a:endParaRPr>
          </a:p>
          <a:p>
            <a:endParaRPr lang="en-GB"/>
          </a:p>
        </p:txBody>
      </p:sp>
    </p:spTree>
    <p:extLst>
      <p:ext uri="{BB962C8B-B14F-4D97-AF65-F5344CB8AC3E}">
        <p14:creationId xmlns:p14="http://schemas.microsoft.com/office/powerpoint/2010/main" val="255062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9526-72A4-46D9-6838-049F951B9C9C}"/>
              </a:ext>
            </a:extLst>
          </p:cNvPr>
          <p:cNvSpPr>
            <a:spLocks noGrp="1"/>
          </p:cNvSpPr>
          <p:nvPr>
            <p:ph type="title"/>
          </p:nvPr>
        </p:nvSpPr>
        <p:spPr>
          <a:xfrm>
            <a:off x="862015" y="107950"/>
            <a:ext cx="10515600" cy="1325563"/>
          </a:xfrm>
        </p:spPr>
        <p:txBody>
          <a:bodyPr/>
          <a:lstStyle/>
          <a:p>
            <a:r>
              <a:rPr lang="en-US">
                <a:cs typeface="Calibri Light"/>
              </a:rPr>
              <a:t>Diversity</a:t>
            </a:r>
            <a:endParaRPr lang="en-US"/>
          </a:p>
        </p:txBody>
      </p:sp>
      <p:sp>
        <p:nvSpPr>
          <p:cNvPr id="4" name="Text Placeholder 3">
            <a:extLst>
              <a:ext uri="{FF2B5EF4-FFF2-40B4-BE49-F238E27FC236}">
                <a16:creationId xmlns:a16="http://schemas.microsoft.com/office/drawing/2014/main" id="{5ADAD454-73E4-F7A1-6AB8-52EB2270B213}"/>
              </a:ext>
            </a:extLst>
          </p:cNvPr>
          <p:cNvSpPr>
            <a:spLocks noGrp="1"/>
          </p:cNvSpPr>
          <p:nvPr>
            <p:ph type="body" idx="1"/>
          </p:nvPr>
        </p:nvSpPr>
        <p:spPr>
          <a:xfrm>
            <a:off x="839788" y="1112045"/>
            <a:ext cx="5157787" cy="823912"/>
          </a:xfrm>
        </p:spPr>
        <p:txBody>
          <a:bodyPr/>
          <a:lstStyle/>
          <a:p>
            <a:r>
              <a:rPr lang="en-US">
                <a:cs typeface="Calibri"/>
              </a:rPr>
              <a:t>Literature Quote</a:t>
            </a:r>
            <a:endParaRPr lang="en-US"/>
          </a:p>
        </p:txBody>
      </p:sp>
      <p:sp>
        <p:nvSpPr>
          <p:cNvPr id="3" name="Content Placeholder 2">
            <a:extLst>
              <a:ext uri="{FF2B5EF4-FFF2-40B4-BE49-F238E27FC236}">
                <a16:creationId xmlns:a16="http://schemas.microsoft.com/office/drawing/2014/main" id="{5C79192D-386E-F7AE-B4E9-551362E565D5}"/>
              </a:ext>
            </a:extLst>
          </p:cNvPr>
          <p:cNvSpPr>
            <a:spLocks noGrp="1"/>
          </p:cNvSpPr>
          <p:nvPr>
            <p:ph sz="half" idx="2"/>
          </p:nvPr>
        </p:nvSpPr>
        <p:spPr>
          <a:xfrm>
            <a:off x="839788" y="1845470"/>
            <a:ext cx="5256212" cy="4344194"/>
          </a:xfrm>
        </p:spPr>
        <p:txBody>
          <a:bodyPr vert="horz" lIns="91440" tIns="45720" rIns="91440" bIns="45720" rtlCol="0" anchor="t">
            <a:noAutofit/>
          </a:bodyPr>
          <a:lstStyle/>
          <a:p>
            <a:r>
              <a:rPr lang="en-GB" sz="2300"/>
              <a:t>When diversity is recognised it can magnify students’ perspectives and learning, developing their communication, critical analysis and problem-solving skills, but when it is ignored, it can lead to ‘unintentional harm to student learning’ (Sanger, 2020, p. 12).</a:t>
            </a:r>
          </a:p>
          <a:p>
            <a:r>
              <a:rPr lang="en-GB" sz="2300"/>
              <a:t>Diversity in classrooms enhances students’ emotional intelligence, cultivates empathy and perspective-taking, enabling them to succeed personally and professionally (Early and Ang, 2003).</a:t>
            </a:r>
            <a:endParaRPr lang="en-US" sz="2300"/>
          </a:p>
        </p:txBody>
      </p:sp>
      <p:sp>
        <p:nvSpPr>
          <p:cNvPr id="5" name="Text Placeholder 4">
            <a:extLst>
              <a:ext uri="{FF2B5EF4-FFF2-40B4-BE49-F238E27FC236}">
                <a16:creationId xmlns:a16="http://schemas.microsoft.com/office/drawing/2014/main" id="{9A203B33-F451-AC4E-CA88-088971738DE0}"/>
              </a:ext>
            </a:extLst>
          </p:cNvPr>
          <p:cNvSpPr>
            <a:spLocks noGrp="1"/>
          </p:cNvSpPr>
          <p:nvPr>
            <p:ph type="body" sz="quarter" idx="3"/>
          </p:nvPr>
        </p:nvSpPr>
        <p:spPr>
          <a:xfrm>
            <a:off x="6194427" y="1021557"/>
            <a:ext cx="5183188" cy="823912"/>
          </a:xfrm>
        </p:spPr>
        <p:txBody>
          <a:bodyPr/>
          <a:lstStyle/>
          <a:p>
            <a:r>
              <a:rPr lang="en-US">
                <a:cs typeface="Calibri"/>
              </a:rPr>
              <a:t>Student Quote</a:t>
            </a:r>
            <a:endParaRPr lang="en-US"/>
          </a:p>
        </p:txBody>
      </p:sp>
      <p:sp>
        <p:nvSpPr>
          <p:cNvPr id="6" name="Content Placeholder 5">
            <a:extLst>
              <a:ext uri="{FF2B5EF4-FFF2-40B4-BE49-F238E27FC236}">
                <a16:creationId xmlns:a16="http://schemas.microsoft.com/office/drawing/2014/main" id="{9E2B85D5-4B7D-EF7E-EB0C-0A8302DDC5ED}"/>
              </a:ext>
            </a:extLst>
          </p:cNvPr>
          <p:cNvSpPr>
            <a:spLocks noGrp="1"/>
          </p:cNvSpPr>
          <p:nvPr>
            <p:ph sz="quarter" idx="4"/>
          </p:nvPr>
        </p:nvSpPr>
        <p:spPr>
          <a:xfrm>
            <a:off x="6185115" y="2097882"/>
            <a:ext cx="5180012" cy="4660052"/>
          </a:xfrm>
        </p:spPr>
        <p:txBody>
          <a:bodyPr>
            <a:normAutofit fontScale="92500" lnSpcReduction="10000"/>
          </a:bodyPr>
          <a:lstStyle/>
          <a:p>
            <a:pPr marL="0" indent="0">
              <a:buNone/>
            </a:pPr>
            <a:r>
              <a:rPr lang="en-GB"/>
              <a:t>‘Learning to work with different people from many backgrounds greatly increased my confidence and my ability to present research that we had gathered in a group, by vocalising my findings to an audience. Putting this technique of group work and presentation into practise is going to benefit my journey as a student in the future, as what was once a daunting experience is now a part of my everyday routine in seminars.’</a:t>
            </a:r>
          </a:p>
          <a:p>
            <a:endParaRPr lang="en-US"/>
          </a:p>
        </p:txBody>
      </p:sp>
    </p:spTree>
    <p:extLst>
      <p:ext uri="{BB962C8B-B14F-4D97-AF65-F5344CB8AC3E}">
        <p14:creationId xmlns:p14="http://schemas.microsoft.com/office/powerpoint/2010/main" val="835571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NU Colour pallette">
      <a:dk1>
        <a:srgbClr val="000000"/>
      </a:dk1>
      <a:lt1>
        <a:srgbClr val="FFFFFF"/>
      </a:lt1>
      <a:dk2>
        <a:srgbClr val="DFCC59"/>
      </a:dk2>
      <a:lt2>
        <a:srgbClr val="363932"/>
      </a:lt2>
      <a:accent1>
        <a:srgbClr val="1D3656"/>
      </a:accent1>
      <a:accent2>
        <a:srgbClr val="E16936"/>
      </a:accent2>
      <a:accent3>
        <a:srgbClr val="BB3A3C"/>
      </a:accent3>
      <a:accent4>
        <a:srgbClr val="3EA5A0"/>
      </a:accent4>
      <a:accent5>
        <a:srgbClr val="19A5CD"/>
      </a:accent5>
      <a:accent6>
        <a:srgbClr val="70AD47"/>
      </a:accent6>
      <a:hlink>
        <a:srgbClr val="0563C1"/>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U-Presentation-2021" id="{46CBDB0E-0A67-E44E-862F-0702C3CAE62A}" vid="{3BB45B09-D0AF-AA4F-9F70-B09E602985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320139C74D984E91A1D6E01430FA2D" ma:contentTypeVersion="2" ma:contentTypeDescription="Create a new document." ma:contentTypeScope="" ma:versionID="6c6a028e9a3737152cf86278e8e8f65b">
  <xsd:schema xmlns:xsd="http://www.w3.org/2001/XMLSchema" xmlns:xs="http://www.w3.org/2001/XMLSchema" xmlns:p="http://schemas.microsoft.com/office/2006/metadata/properties" xmlns:ns2="8c2feade-5a13-47e2-a08a-56d29ddd3c95" targetNamespace="http://schemas.microsoft.com/office/2006/metadata/properties" ma:root="true" ma:fieldsID="2c697443bfd37436e16ccdc7cca7ff1b" ns2:_="">
    <xsd:import namespace="8c2feade-5a13-47e2-a08a-56d29ddd3c9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2feade-5a13-47e2-a08a-56d29ddd3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03CF1E-9FF8-4B56-9539-131FDABADD69}">
  <ds:schemaRefs>
    <ds:schemaRef ds:uri="8c2feade-5a13-47e2-a08a-56d29ddd3c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600B01-4D20-4C3C-B8B6-194720CCCD44}">
  <ds:schemaRefs>
    <ds:schemaRef ds:uri="http://schemas.microsoft.com/sharepoint/v3/contenttype/forms"/>
  </ds:schemaRefs>
</ds:datastoreItem>
</file>

<file path=customXml/itemProps3.xml><?xml version="1.0" encoding="utf-8"?>
<ds:datastoreItem xmlns:ds="http://schemas.openxmlformats.org/officeDocument/2006/customXml" ds:itemID="{73A29AFB-8ED6-4632-9ED8-3761CDABF675}">
  <ds:schemaRefs>
    <ds:schemaRef ds:uri="2ba083b0-ff89-4a42-a567-89af0ef840d0"/>
    <ds:schemaRef ds:uri="5eb85e4e-75f9-490b-b9c1-7d0a9768bd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18</Notes>
  <HiddenSlides>1</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Introduction</vt:lpstr>
      <vt:lpstr>Outline of the Presentation</vt:lpstr>
      <vt:lpstr>PowerPoint Presentation</vt:lpstr>
      <vt:lpstr>PowerPoint Presentation</vt:lpstr>
      <vt:lpstr>To implement creative pedagogy we…</vt:lpstr>
      <vt:lpstr>PowerPoint Presentation</vt:lpstr>
      <vt:lpstr>Overview of the Study</vt:lpstr>
      <vt:lpstr>Diversity</vt:lpstr>
      <vt:lpstr>PowerPoint Presentation</vt:lpstr>
      <vt:lpstr>Creativity</vt:lpstr>
      <vt:lpstr>PowerPoint Presentation</vt:lpstr>
      <vt:lpstr>Reflexivity </vt:lpstr>
      <vt:lpstr>PowerPoint Presentation</vt:lpstr>
      <vt:lpstr>Reflexivity – our teaching practice</vt:lpstr>
      <vt:lpstr>Conclusion</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Learner Diversity in Creative Pedagogical Practice</dc:title>
  <dc:creator>Ina Stan</dc:creator>
  <cp:revision>2</cp:revision>
  <dcterms:created xsi:type="dcterms:W3CDTF">2023-05-05T13:05:53Z</dcterms:created>
  <dcterms:modified xsi:type="dcterms:W3CDTF">2023-07-13T16:00:20Z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0x0101001C320139C74D984E91A1D6E01430FA2D</vt:lpwstr>
  </property>
</Properties>
</file>